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fonts/font1.fntdata" ContentType="application/x-fontdata"/>
  <Override PartName="/ppt/fonts/font2.fntdata" ContentType="application/x-fontdata"/>
  <Override PartName="/ppt/fonts/font3.fntdata" ContentType="application/x-fontdata"/>
  <Override PartName="/ppt/fonts/font4.fntdata" ContentType="application/x-fontdata"/>
  <Override PartName="/ppt/fonts/font5.fntdata" ContentType="application/x-fontdata"/>
  <Override PartName="/ppt/fonts/font6.fntdata" ContentType="application/x-fontdata"/>
  <Override PartName="/ppt/fonts/font7.fntdata" ContentType="application/x-fontdata"/>
  <Override PartName="/ppt/fonts/font8.fntdata" ContentType="application/x-fontdata"/>
  <Override PartName="/ppt/fonts/font9.fntdata" ContentType="application/x-fontdata"/>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5"/>
  </p:notesMasterIdLst>
  <p:handoutMasterIdLst>
    <p:handoutMasterId r:id="rId27"/>
  </p:handoutMasterIdLst>
  <p:sldIdLst>
    <p:sldId id="258" r:id="rId3"/>
    <p:sldId id="264" r:id="rId4"/>
    <p:sldId id="272" r:id="rId6"/>
    <p:sldId id="273" r:id="rId7"/>
    <p:sldId id="275" r:id="rId8"/>
    <p:sldId id="277" r:id="rId9"/>
    <p:sldId id="278" r:id="rId10"/>
    <p:sldId id="279" r:id="rId11"/>
    <p:sldId id="280" r:id="rId12"/>
    <p:sldId id="281" r:id="rId13"/>
    <p:sldId id="309" r:id="rId14"/>
    <p:sldId id="296" r:id="rId15"/>
    <p:sldId id="282" r:id="rId16"/>
    <p:sldId id="283" r:id="rId17"/>
    <p:sldId id="284" r:id="rId18"/>
    <p:sldId id="286" r:id="rId19"/>
    <p:sldId id="285" r:id="rId20"/>
    <p:sldId id="287" r:id="rId21"/>
    <p:sldId id="288" r:id="rId22"/>
    <p:sldId id="289" r:id="rId23"/>
    <p:sldId id="290" r:id="rId24"/>
    <p:sldId id="292" r:id="rId25"/>
    <p:sldId id="267" r:id="rId26"/>
  </p:sldIdLst>
  <p:sldSz cx="9144000" cy="6858000" type="screen4x3"/>
  <p:notesSz cx="6858000" cy="9144000"/>
  <p:embeddedFontLst>
    <p:embeddedFont>
      <p:font typeface="Twinkl" pitchFamily="50" charset="0"/>
      <p:regular r:id="rId31"/>
      <p:bold r:id="rId32"/>
    </p:embeddedFont>
    <p:embeddedFont>
      <p:font typeface="Sassoon Infant Rg" panose="02000503030000020003" pitchFamily="50" charset="0"/>
      <p:regular r:id="rId33"/>
      <p:bold r:id="rId34"/>
    </p:embeddedFont>
    <p:embeddedFont>
      <p:font typeface="Tuffy-TTF" panose="020B0603060100000000" pitchFamily="34" charset="0"/>
      <p:regular r:id="rId35"/>
    </p:embeddedFont>
    <p:embeddedFont>
      <p:font typeface="Calibri" panose="020F0502020204030204" pitchFamily="34" charset="0"/>
      <p:regular r:id="rId36"/>
      <p:bold r:id="rId37"/>
      <p:italic r:id="rId38"/>
      <p:boldItalic r:id="rId39"/>
    </p:embeddedFont>
  </p:embeddedFontLst>
  <p:defaultTextStyle>
    <a:defPPr>
      <a:defRPr lang="en-US"/>
    </a:defPPr>
    <a:lvl1pPr marL="0" lvl="0" indent="0" algn="l" defTabSz="914400" rtl="0" eaLnBrk="0" fontAlgn="base" latinLnBrk="0" hangingPunct="0">
      <a:lnSpc>
        <a:spcPct val="100000"/>
      </a:lnSpc>
      <a:spcBef>
        <a:spcPct val="0"/>
      </a:spcBef>
      <a:spcAft>
        <a:spcPct val="0"/>
      </a:spcAft>
      <a:buNone/>
      <a:defRPr b="0" i="0" u="none" kern="1200" baseline="0">
        <a:solidFill>
          <a:schemeClr val="tx1"/>
        </a:solidFill>
        <a:latin typeface="Twinkl" pitchFamily="50" charset="0"/>
        <a:ea typeface="+mn-ea"/>
        <a:cs typeface="+mn-cs"/>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winkl" pitchFamily="50"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winkl" pitchFamily="50"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winkl" pitchFamily="50"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winkl" pitchFamily="50" charset="0"/>
        <a:ea typeface="+mn-ea"/>
        <a:cs typeface="+mn-cs"/>
      </a:defRPr>
    </a:lvl5pPr>
    <a:lvl6pPr marL="2286000" lvl="5" indent="0" algn="l" defTabSz="914400" rtl="0" eaLnBrk="0" fontAlgn="base" latinLnBrk="0" hangingPunct="0">
      <a:lnSpc>
        <a:spcPct val="100000"/>
      </a:lnSpc>
      <a:spcBef>
        <a:spcPct val="0"/>
      </a:spcBef>
      <a:spcAft>
        <a:spcPct val="0"/>
      </a:spcAft>
      <a:buNone/>
      <a:defRPr b="0" i="0" u="none" kern="1200" baseline="0">
        <a:solidFill>
          <a:schemeClr val="tx1"/>
        </a:solidFill>
        <a:latin typeface="Twinkl" pitchFamily="50" charset="0"/>
        <a:ea typeface="+mn-ea"/>
        <a:cs typeface="+mn-cs"/>
      </a:defRPr>
    </a:lvl6pPr>
    <a:lvl7pPr marL="2743200" lvl="6" indent="0" algn="l" defTabSz="914400" rtl="0" eaLnBrk="0" fontAlgn="base" latinLnBrk="0" hangingPunct="0">
      <a:lnSpc>
        <a:spcPct val="100000"/>
      </a:lnSpc>
      <a:spcBef>
        <a:spcPct val="0"/>
      </a:spcBef>
      <a:spcAft>
        <a:spcPct val="0"/>
      </a:spcAft>
      <a:buNone/>
      <a:defRPr b="0" i="0" u="none" kern="1200" baseline="0">
        <a:solidFill>
          <a:schemeClr val="tx1"/>
        </a:solidFill>
        <a:latin typeface="Twinkl" pitchFamily="50" charset="0"/>
        <a:ea typeface="+mn-ea"/>
        <a:cs typeface="+mn-cs"/>
      </a:defRPr>
    </a:lvl7pPr>
    <a:lvl8pPr marL="3200400" lvl="7" indent="0" algn="l" defTabSz="914400" rtl="0" eaLnBrk="0" fontAlgn="base" latinLnBrk="0" hangingPunct="0">
      <a:lnSpc>
        <a:spcPct val="100000"/>
      </a:lnSpc>
      <a:spcBef>
        <a:spcPct val="0"/>
      </a:spcBef>
      <a:spcAft>
        <a:spcPct val="0"/>
      </a:spcAft>
      <a:buNone/>
      <a:defRPr b="0" i="0" u="none" kern="1200" baseline="0">
        <a:solidFill>
          <a:schemeClr val="tx1"/>
        </a:solidFill>
        <a:latin typeface="Twinkl" pitchFamily="50" charset="0"/>
        <a:ea typeface="+mn-ea"/>
        <a:cs typeface="+mn-cs"/>
      </a:defRPr>
    </a:lvl8pPr>
    <a:lvl9pPr marL="3657600" lvl="8" indent="0" algn="l" defTabSz="914400" rtl="0" eaLnBrk="0" fontAlgn="base" latinLnBrk="0" hangingPunct="0">
      <a:lnSpc>
        <a:spcPct val="100000"/>
      </a:lnSpc>
      <a:spcBef>
        <a:spcPct val="0"/>
      </a:spcBef>
      <a:spcAft>
        <a:spcPct val="0"/>
      </a:spcAft>
      <a:buNone/>
      <a:defRPr b="0" i="0" u="none" kern="1200" baseline="0">
        <a:solidFill>
          <a:schemeClr val="tx1"/>
        </a:solidFill>
        <a:latin typeface="Twinkl" pitchFamily="50"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F0FBD"/>
    <a:srgbClr val="1D41D5"/>
    <a:srgbClr val="FDE11C"/>
    <a:srgbClr val="C9085C"/>
    <a:srgbClr val="EC73A8"/>
    <a:srgbClr val="0079C2"/>
    <a:srgbClr val="11964A"/>
    <a:srgbClr val="483681"/>
    <a:srgbClr val="8D358B"/>
    <a:srgbClr val="2DB6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009"/>
    <p:restoredTop sz="85680"/>
  </p:normalViewPr>
  <p:slideViewPr>
    <p:cSldViewPr snapToGrid="0" showGuides="1">
      <p:cViewPr varScale="1">
        <p:scale>
          <a:sx n="63" d="100"/>
          <a:sy n="63" d="100"/>
        </p:scale>
        <p:origin x="1452" y="60"/>
      </p:cViewPr>
      <p:guideLst>
        <p:guide orient="horz" pos="2182"/>
        <p:guide pos="2877"/>
        <p:guide pos="340"/>
        <p:guide orient="horz" pos="3974"/>
        <p:guide pos="5466"/>
        <p:guide orient="horz" pos="346"/>
        <p:guide pos="473"/>
        <p:guide orient="horz" pos="482"/>
        <p:guide orient="horz" pos="3838"/>
        <p:guide pos="5281"/>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notesMaster" Target="notesMasters/notesMaster1.xml"/><Relationship Id="rId4" Type="http://schemas.openxmlformats.org/officeDocument/2006/relationships/slide" Target="slides/slide2.xml"/><Relationship Id="rId39" Type="http://schemas.openxmlformats.org/officeDocument/2006/relationships/font" Target="fonts/font9.fntdata"/><Relationship Id="rId38" Type="http://schemas.openxmlformats.org/officeDocument/2006/relationships/font" Target="fonts/font8.fntdata"/><Relationship Id="rId37" Type="http://schemas.openxmlformats.org/officeDocument/2006/relationships/font" Target="fonts/font7.fntdata"/><Relationship Id="rId36" Type="http://schemas.openxmlformats.org/officeDocument/2006/relationships/font" Target="fonts/font6.fntdata"/><Relationship Id="rId35" Type="http://schemas.openxmlformats.org/officeDocument/2006/relationships/font" Target="fonts/font5.fntdata"/><Relationship Id="rId34" Type="http://schemas.openxmlformats.org/officeDocument/2006/relationships/font" Target="fonts/font4.fntdata"/><Relationship Id="rId33" Type="http://schemas.openxmlformats.org/officeDocument/2006/relationships/font" Target="fonts/font3.fntdata"/><Relationship Id="rId32" Type="http://schemas.openxmlformats.org/officeDocument/2006/relationships/font" Target="fonts/font2.fntdata"/><Relationship Id="rId31" Type="http://schemas.openxmlformats.org/officeDocument/2006/relationships/font" Target="fonts/font1.fntdata"/><Relationship Id="rId30" Type="http://schemas.openxmlformats.org/officeDocument/2006/relationships/tableStyles" Target="tableStyles.xml"/><Relationship Id="rId3" Type="http://schemas.openxmlformats.org/officeDocument/2006/relationships/slide" Target="slides/slide1.xml"/><Relationship Id="rId29" Type="http://schemas.openxmlformats.org/officeDocument/2006/relationships/viewProps" Target="viewProps.xml"/><Relationship Id="rId28" Type="http://schemas.openxmlformats.org/officeDocument/2006/relationships/presProps" Target="presProps.xml"/><Relationship Id="rId27" Type="http://schemas.openxmlformats.org/officeDocument/2006/relationships/handoutMaster" Target="handoutMasters/handoutMaster1.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GB" sz="1200" b="0" i="0" u="none" strike="noStrike" kern="1200" cap="none" spc="0" normalizeH="0" baseline="0" noProof="0">
              <a:ln>
                <a:noFill/>
              </a:ln>
              <a:solidFill>
                <a:schemeClr val="tx1"/>
              </a:solidFill>
              <a:effectLst/>
              <a:uLnTx/>
              <a:uFillTx/>
              <a:latin typeface="+mn-lt"/>
              <a:ea typeface="+mn-ea"/>
              <a:cs typeface="+mn-cs"/>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defRPr/>
            </a:pPr>
            <a:fld id="{C178B743-A09C-4DFD-8DB8-33DB2F472EE0}" type="datetimeFigureOut">
              <a:rPr kumimoji="0" lang="en-GB" sz="1200" b="0" i="0" u="none" strike="noStrike" kern="1200" cap="none" spc="0" normalizeH="0" baseline="0" noProof="0">
                <a:ln>
                  <a:noFill/>
                </a:ln>
                <a:solidFill>
                  <a:schemeClr val="tx1"/>
                </a:solidFill>
                <a:effectLst/>
                <a:uLnTx/>
                <a:uFillTx/>
                <a:latin typeface="+mn-lt"/>
                <a:ea typeface="+mn-ea"/>
                <a:cs typeface="+mn-cs"/>
              </a:rPr>
            </a:fld>
            <a:endParaRPr kumimoji="0" lang="en-GB" sz="1200" b="0" i="0" u="none" strike="noStrike" kern="1200" cap="none" spc="0" normalizeH="0" baseline="0" noProof="0">
              <a:ln>
                <a:noFill/>
              </a:ln>
              <a:solidFill>
                <a:schemeClr val="tx1"/>
              </a:solidFill>
              <a:effectLst/>
              <a:uLnTx/>
              <a:uFillTx/>
              <a:latin typeface="+mn-lt"/>
              <a:ea typeface="+mn-ea"/>
              <a:cs typeface="+mn-cs"/>
            </a:endParaRPr>
          </a:p>
        </p:txBody>
      </p:sp>
      <p:sp>
        <p:nvSpPr>
          <p:cNvPr id="4" name="Footer Placeholder 3"/>
          <p:cNvSpPr>
            <a:spLocks noGrp="1"/>
          </p:cNvSpPr>
          <p:nvPr>
            <p:ph type="ftr" sz="quarter" idx="2"/>
          </p:nvPr>
        </p:nvSpPr>
        <p:spPr>
          <a:xfrm>
            <a:off x="0" y="8685213"/>
            <a:ext cx="2971800" cy="458788"/>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GB" sz="1200" b="0" i="0" u="none" strike="noStrike" kern="1200" cap="none" spc="0" normalizeH="0" baseline="0" noProof="0">
              <a:ln>
                <a:noFill/>
              </a:ln>
              <a:solidFill>
                <a:schemeClr val="tx1"/>
              </a:solidFill>
              <a:effectLst/>
              <a:uLnTx/>
              <a:uFillTx/>
              <a:latin typeface="+mn-lt"/>
              <a:ea typeface="+mn-ea"/>
              <a:cs typeface="+mn-cs"/>
            </a:endParaRPr>
          </a:p>
        </p:txBody>
      </p:sp>
      <p:sp>
        <p:nvSpPr>
          <p:cNvPr id="5" name="Slide Number Placeholder 4"/>
          <p:cNvSpPr>
            <a:spLocks noGrp="1"/>
          </p:cNvSpPr>
          <p:nvPr>
            <p:ph type="sldNum" sz="quarter" idx="3"/>
          </p:nvPr>
        </p:nvSpPr>
        <p:spPr>
          <a:xfrm>
            <a:off x="3884613" y="8685213"/>
            <a:ext cx="2971800" cy="458788"/>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defRPr/>
            </a:pPr>
            <a:fld id="{AA9C28BE-82FB-4EDA-8BD5-3770E9169F3C}" type="slidenum">
              <a:rPr kumimoji="0" lang="en-GB" sz="1200" b="0" i="0" u="none" strike="noStrike" kern="1200" cap="none" spc="0" normalizeH="0" baseline="0" noProof="0">
                <a:ln>
                  <a:noFill/>
                </a:ln>
                <a:solidFill>
                  <a:schemeClr val="tx1"/>
                </a:solidFill>
                <a:effectLst/>
                <a:uLnTx/>
                <a:uFillTx/>
                <a:latin typeface="+mn-lt"/>
                <a:ea typeface="+mn-ea"/>
                <a:cs typeface="+mn-cs"/>
              </a:rPr>
            </a:fld>
            <a:endParaRPr kumimoji="0" lang="en-GB" sz="1200" b="0" i="0" u="none" strike="noStrike" kern="1200" cap="none" spc="0" normalizeH="0" baseline="0" noProof="0">
              <a:ln>
                <a:noFill/>
              </a:ln>
              <a:solidFill>
                <a:schemeClr val="tx1"/>
              </a:solidFill>
              <a:effectLst/>
              <a:uLnTx/>
              <a:uFillTx/>
              <a:latin typeface="+mn-lt"/>
              <a:ea typeface="+mn-ea"/>
              <a:cs typeface="+mn-cs"/>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GB" sz="1200" b="0" i="0" u="none" strike="noStrike" kern="1200" cap="none" spc="0" normalizeH="0" baseline="0" noProof="0">
              <a:ln>
                <a:noFill/>
              </a:ln>
              <a:solidFill>
                <a:schemeClr val="tx1"/>
              </a:solidFill>
              <a:effectLst/>
              <a:uLnTx/>
              <a:uFillTx/>
              <a:latin typeface="+mn-lt"/>
              <a:ea typeface="+mn-ea"/>
              <a:cs typeface="+mn-cs"/>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defRPr/>
            </a:pPr>
            <a:fld id="{2B37C025-BD80-440B-8835-E9BFCA6215F7}" type="datetimeFigureOut">
              <a:rPr kumimoji="0" lang="en-GB" sz="1200" b="0" i="0" u="none" strike="noStrike" kern="1200" cap="none" spc="0" normalizeH="0" baseline="0" noProof="0">
                <a:ln>
                  <a:noFill/>
                </a:ln>
                <a:solidFill>
                  <a:schemeClr val="tx1"/>
                </a:solidFill>
                <a:effectLst/>
                <a:uLnTx/>
                <a:uFillTx/>
                <a:latin typeface="+mn-lt"/>
                <a:ea typeface="+mn-ea"/>
                <a:cs typeface="+mn-cs"/>
              </a:rPr>
            </a:fld>
            <a:endParaRPr kumimoji="0" lang="en-GB" sz="1200" b="0" i="0" u="none" strike="noStrike" kern="1200" cap="none" spc="0" normalizeH="0" baseline="0" noProof="0">
              <a:ln>
                <a:noFill/>
              </a:ln>
              <a:solidFill>
                <a:schemeClr val="tx1"/>
              </a:solidFill>
              <a:effectLst/>
              <a:uLnTx/>
              <a:uFillTx/>
              <a:latin typeface="+mn-lt"/>
              <a:ea typeface="+mn-ea"/>
              <a:cs typeface="+mn-cs"/>
            </a:endParaRPr>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en-GB" sz="1200" b="0" i="0" u="none" strike="noStrike" kern="1200" cap="none" spc="0" normalizeH="0" baseline="0" noProof="0">
              <a:ln>
                <a:noFill/>
              </a:ln>
              <a:solidFill>
                <a:schemeClr val="tx1"/>
              </a:solidFill>
              <a:effectLst/>
              <a:uLnTx/>
              <a:uFillTx/>
              <a:latin typeface="+mn-lt"/>
              <a:ea typeface="+mn-ea"/>
              <a:cs typeface="+mn-cs"/>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a:ln>
                  <a:noFill/>
                </a:ln>
                <a:solidFill>
                  <a:schemeClr val="tx1"/>
                </a:solidFill>
                <a:effectLst/>
                <a:uLnTx/>
                <a:uFillTx/>
                <a:latin typeface="+mn-lt"/>
                <a:ea typeface="+mn-ea"/>
                <a:cs typeface="+mn-cs"/>
              </a:rPr>
              <a:t>Click to edit Master text styles</a:t>
            </a:r>
            <a:endParaRPr kumimoji="0" lang="en-US" sz="1200" b="0" i="0" u="none" strike="noStrike" kern="1200" cap="none" spc="0" normalizeH="0" baseline="0" noProof="0">
              <a:ln>
                <a:noFill/>
              </a:ln>
              <a:solidFill>
                <a:schemeClr val="tx1"/>
              </a:solidFill>
              <a:effectLst/>
              <a:uLnTx/>
              <a:uFillTx/>
              <a:latin typeface="+mn-lt"/>
              <a:ea typeface="+mn-ea"/>
              <a:cs typeface="+mn-cs"/>
            </a:endParaRP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a:ln>
                  <a:noFill/>
                </a:ln>
                <a:solidFill>
                  <a:schemeClr val="tx1"/>
                </a:solidFill>
                <a:effectLst/>
                <a:uLnTx/>
                <a:uFillTx/>
                <a:latin typeface="+mn-lt"/>
                <a:ea typeface="+mn-ea"/>
                <a:cs typeface="+mn-cs"/>
              </a:rPr>
              <a:t>Second level</a:t>
            </a:r>
            <a:endParaRPr kumimoji="0" lang="en-US" sz="1200" b="0" i="0" u="none" strike="noStrike" kern="1200" cap="none" spc="0" normalizeH="0" baseline="0" noProof="0">
              <a:ln>
                <a:noFill/>
              </a:ln>
              <a:solidFill>
                <a:schemeClr val="tx1"/>
              </a:solidFill>
              <a:effectLst/>
              <a:uLnTx/>
              <a:uFillTx/>
              <a:latin typeface="+mn-lt"/>
              <a:ea typeface="+mn-ea"/>
              <a:cs typeface="+mn-cs"/>
            </a:endParaRP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a:ln>
                  <a:noFill/>
                </a:ln>
                <a:solidFill>
                  <a:schemeClr val="tx1"/>
                </a:solidFill>
                <a:effectLst/>
                <a:uLnTx/>
                <a:uFillTx/>
                <a:latin typeface="+mn-lt"/>
                <a:ea typeface="+mn-ea"/>
                <a:cs typeface="+mn-cs"/>
              </a:rPr>
              <a:t>Third level</a:t>
            </a:r>
            <a:endParaRPr kumimoji="0" lang="en-US" sz="1200" b="0" i="0" u="none" strike="noStrike" kern="1200" cap="none" spc="0" normalizeH="0" baseline="0" noProof="0">
              <a:ln>
                <a:noFill/>
              </a:ln>
              <a:solidFill>
                <a:schemeClr val="tx1"/>
              </a:solidFill>
              <a:effectLst/>
              <a:uLnTx/>
              <a:uFillTx/>
              <a:latin typeface="+mn-lt"/>
              <a:ea typeface="+mn-ea"/>
              <a:cs typeface="+mn-cs"/>
            </a:endParaRP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a:ln>
                  <a:noFill/>
                </a:ln>
                <a:solidFill>
                  <a:schemeClr val="tx1"/>
                </a:solidFill>
                <a:effectLst/>
                <a:uLnTx/>
                <a:uFillTx/>
                <a:latin typeface="+mn-lt"/>
                <a:ea typeface="+mn-ea"/>
                <a:cs typeface="+mn-cs"/>
              </a:rPr>
              <a:t>Fourth level</a:t>
            </a:r>
            <a:endParaRPr kumimoji="0" lang="en-US" sz="1200" b="0" i="0" u="none" strike="noStrike" kern="1200" cap="none" spc="0" normalizeH="0" baseline="0" noProof="0">
              <a:ln>
                <a:noFill/>
              </a:ln>
              <a:solidFill>
                <a:schemeClr val="tx1"/>
              </a:solidFill>
              <a:effectLst/>
              <a:uLnTx/>
              <a:uFillTx/>
              <a:latin typeface="+mn-lt"/>
              <a:ea typeface="+mn-ea"/>
              <a:cs typeface="+mn-cs"/>
            </a:endParaRP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a:ln>
                  <a:noFill/>
                </a:ln>
                <a:solidFill>
                  <a:schemeClr val="tx1"/>
                </a:solidFill>
                <a:effectLst/>
                <a:uLnTx/>
                <a:uFillTx/>
                <a:latin typeface="+mn-lt"/>
                <a:ea typeface="+mn-ea"/>
                <a:cs typeface="+mn-cs"/>
              </a:rPr>
              <a:t>Fifth level</a:t>
            </a:r>
            <a:endParaRPr kumimoji="0" lang="en-GB" sz="1200" b="0" i="0" u="none" strike="noStrike" kern="1200" cap="none" spc="0" normalizeH="0" baseline="0" noProof="0">
              <a:ln>
                <a:noFill/>
              </a:ln>
              <a:solidFill>
                <a:schemeClr val="tx1"/>
              </a:solidFill>
              <a:effectLst/>
              <a:uLnTx/>
              <a:uFillTx/>
              <a:latin typeface="+mn-lt"/>
              <a:ea typeface="+mn-ea"/>
              <a:cs typeface="+mn-cs"/>
            </a:endParaRPr>
          </a:p>
        </p:txBody>
      </p:sp>
      <p:sp>
        <p:nvSpPr>
          <p:cNvPr id="6" name="Footer Placeholder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GB" sz="1200" b="0" i="0" u="none" strike="noStrike" kern="1200" cap="none" spc="0" normalizeH="0" baseline="0" noProof="0">
              <a:ln>
                <a:noFill/>
              </a:ln>
              <a:solidFill>
                <a:schemeClr val="tx1"/>
              </a:solidFill>
              <a:effectLst/>
              <a:uLnTx/>
              <a:uFillTx/>
              <a:latin typeface="+mn-lt"/>
              <a:ea typeface="+mn-ea"/>
              <a:cs typeface="+mn-cs"/>
            </a:endParaRPr>
          </a:p>
        </p:txBody>
      </p:sp>
      <p:sp>
        <p:nvSpPr>
          <p:cNvPr id="7" name="Slide Number Placeholder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defRPr/>
            </a:pPr>
            <a:fld id="{88E1D2D9-1A66-414F-9B99-7D3F6BB8418C}" type="slidenum">
              <a:rPr kumimoji="0" lang="en-GB" sz="1200" b="0" i="0" u="none" strike="noStrike" kern="1200" cap="none" spc="0" normalizeH="0" baseline="0" noProof="0">
                <a:ln>
                  <a:noFill/>
                </a:ln>
                <a:solidFill>
                  <a:schemeClr val="tx1"/>
                </a:solidFill>
                <a:effectLst/>
                <a:uLnTx/>
                <a:uFillTx/>
                <a:latin typeface="+mn-lt"/>
                <a:ea typeface="+mn-ea"/>
                <a:cs typeface="+mn-cs"/>
              </a:rPr>
            </a:fld>
            <a:endParaRPr kumimoji="0" lang="en-GB" sz="1200" b="0" i="0" u="none" strike="noStrike" kern="1200" cap="none" spc="0" normalizeH="0" baseline="0" noProof="0">
              <a:ln>
                <a:noFill/>
              </a:ln>
              <a:solidFill>
                <a:schemeClr val="tx1"/>
              </a:solidFill>
              <a:effectLst/>
              <a:uLnTx/>
              <a:uFillTx/>
              <a:latin typeface="+mn-lt"/>
              <a:ea typeface="+mn-ea"/>
              <a:cs typeface="+mn-cs"/>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p:cNvSpPr>
            <a:spLocks noGrp="1" noRot="1" noChangeAspect="1" noTextEdit="1"/>
          </p:cNvSpPr>
          <p:nvPr>
            <p:ph type="sldImg"/>
          </p:nvPr>
        </p:nvSpPr>
        <p:spPr>
          <a:ln>
            <a:solidFill>
              <a:srgbClr val="000000">
                <a:alpha val="100000"/>
              </a:srgbClr>
            </a:solidFill>
            <a:miter lim="800000"/>
          </a:ln>
        </p:spPr>
      </p:sp>
      <p:sp>
        <p:nvSpPr>
          <p:cNvPr id="9219" name="Notes Placeholder 2"/>
          <p:cNvSpPr>
            <a:spLocks noGrp="1"/>
          </p:cNvSpPr>
          <p:nvPr>
            <p:ph type="body" idx="1"/>
          </p:nvPr>
        </p:nvSpPr>
        <p:spPr>
          <a:noFill/>
          <a:ln>
            <a:noFill/>
          </a:ln>
        </p:spPr>
        <p:txBody>
          <a:bodyPr wrap="square" lIns="91440" tIns="45720" rIns="91440" bIns="45720" anchor="t" anchorCtr="0"/>
          <a:lstStyle/>
          <a:p>
            <a:pPr lvl="0" eaLnBrk="1" hangingPunct="1">
              <a:spcBef>
                <a:spcPct val="0"/>
              </a:spcBef>
            </a:pPr>
            <a:endParaRPr lang="en-GB" altLang="en-US" dirty="0"/>
          </a:p>
        </p:txBody>
      </p:sp>
      <p:sp>
        <p:nvSpPr>
          <p:cNvPr id="9220" name="Slide Number Placeholder 3"/>
          <p:cNvSpPr txBox="1">
            <a:spLocks noGrp="1"/>
          </p:cNvSpPr>
          <p:nvPr>
            <p:ph type="sldNum" sz="quarter"/>
          </p:nvPr>
        </p:nvSpPr>
        <p:spPr>
          <a:xfrm>
            <a:off x="3884613" y="8685213"/>
            <a:ext cx="2971800" cy="458787"/>
          </a:xfrm>
          <a:prstGeom prst="rect">
            <a:avLst/>
          </a:prstGeom>
          <a:noFill/>
          <a:ln w="9525">
            <a:noFill/>
          </a:ln>
        </p:spPr>
        <p:txBody>
          <a:bodyPr anchor="b" anchorCtr="0"/>
          <a:lstStyle/>
          <a:p>
            <a:pPr lvl="0" algn="r" eaLnBrk="1" hangingPunct="1"/>
            <a:fld id="{9A0DB2DC-4C9A-4742-B13C-FB6460FD3503}" type="slidenum">
              <a:rPr lang="en-GB" altLang="en-US" sz="1200" dirty="0">
                <a:latin typeface="Calibri" panose="020F0502020204030204" pitchFamily="34" charset="0"/>
              </a:rPr>
            </a:fld>
            <a:endParaRPr lang="en-GB" altLang="en-US" sz="1200" dirty="0">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a:ln>
            <a:solidFill>
              <a:srgbClr val="000000">
                <a:alpha val="100000"/>
              </a:srgbClr>
            </a:solidFill>
            <a:miter lim="800000"/>
          </a:ln>
        </p:spPr>
      </p:sp>
      <p:sp>
        <p:nvSpPr>
          <p:cNvPr id="11267" name="Notes Placeholder 2"/>
          <p:cNvSpPr>
            <a:spLocks noGrp="1"/>
          </p:cNvSpPr>
          <p:nvPr>
            <p:ph type="body" idx="1"/>
          </p:nvPr>
        </p:nvSpPr>
        <p:spPr>
          <a:noFill/>
          <a:ln>
            <a:noFill/>
          </a:ln>
        </p:spPr>
        <p:txBody>
          <a:bodyPr wrap="square" lIns="91440" tIns="45720" rIns="91440" bIns="45720" anchor="t" anchorCtr="0"/>
          <a:lstStyle/>
          <a:p>
            <a:pPr lvl="0" eaLnBrk="1" hangingPunct="1">
              <a:spcBef>
                <a:spcPct val="0"/>
              </a:spcBef>
            </a:pPr>
            <a:r>
              <a:rPr lang="en-GB" altLang="en-US" dirty="0">
                <a:latin typeface="Tuffy-TTF" panose="020B0603060100000000" pitchFamily="34" charset="0"/>
              </a:rPr>
              <a:t>It can be interesting to see how many ways there are to spell other sounds – try ‘igh’, ‘ee’ or ‘ow’.</a:t>
            </a:r>
            <a:endParaRPr lang="en-GB" altLang="en-US" dirty="0">
              <a:latin typeface="Tuffy-TTF" panose="020B0603060100000000" pitchFamily="34" charset="0"/>
            </a:endParaRPr>
          </a:p>
          <a:p>
            <a:pPr lvl="0" eaLnBrk="1" hangingPunct="1">
              <a:spcBef>
                <a:spcPct val="0"/>
              </a:spcBef>
            </a:pPr>
            <a:endParaRPr lang="en-GB" altLang="en-US" dirty="0">
              <a:latin typeface="Tuffy-TTF" panose="020B0603060100000000" pitchFamily="34" charset="0"/>
            </a:endParaRPr>
          </a:p>
          <a:p>
            <a:pPr lvl="0" eaLnBrk="1" hangingPunct="1">
              <a:spcBef>
                <a:spcPct val="0"/>
              </a:spcBef>
            </a:pPr>
            <a:r>
              <a:rPr lang="en-GB" altLang="en-US" dirty="0">
                <a:latin typeface="Tuffy-TTF" panose="020B0603060100000000" pitchFamily="34" charset="0"/>
              </a:rPr>
              <a:t>A fun way to learn blending with young children is to talk to them in segmented words, for example ‘Please g – e – t’ the ‘m – i – l – k’ out of the ‘f – r – i – dge’.</a:t>
            </a:r>
            <a:endParaRPr lang="en-GB" altLang="en-US" dirty="0">
              <a:latin typeface="Tuffy-TTF" panose="020B0603060100000000" pitchFamily="34" charset="0"/>
            </a:endParaRPr>
          </a:p>
          <a:p>
            <a:pPr lvl="0" eaLnBrk="1" hangingPunct="1">
              <a:spcBef>
                <a:spcPct val="0"/>
              </a:spcBef>
            </a:pPr>
            <a:endParaRPr lang="en-GB" altLang="en-US" dirty="0">
              <a:latin typeface="Tuffy-TTF" panose="020B0603060100000000" pitchFamily="34" charset="0"/>
            </a:endParaRPr>
          </a:p>
          <a:p>
            <a:pPr lvl="0" eaLnBrk="1" hangingPunct="1">
              <a:spcBef>
                <a:spcPct val="0"/>
              </a:spcBef>
            </a:pPr>
            <a:r>
              <a:rPr lang="en-GB" altLang="en-US" dirty="0">
                <a:latin typeface="Tuffy-TTF" panose="020B0603060100000000" pitchFamily="34" charset="0"/>
              </a:rPr>
              <a:t>When children begin to segment to spell they will often use the wrong spelling of phonemes, for example ‘I luv yoo’ or ‘Migh naym is…’. This is not a problem, as the key skill at this stage is that they can hear the sounds in the words and have a go at writing them down.</a:t>
            </a:r>
            <a:endParaRPr lang="en-GB" altLang="en-US" dirty="0">
              <a:latin typeface="Tuffy-TTF" panose="020B0603060100000000" pitchFamily="34" charset="0"/>
            </a:endParaRPr>
          </a:p>
          <a:p>
            <a:pPr lvl="0" eaLnBrk="1" hangingPunct="1">
              <a:spcBef>
                <a:spcPct val="0"/>
              </a:spcBef>
            </a:pPr>
            <a:endParaRPr lang="en-GB" altLang="en-US" dirty="0"/>
          </a:p>
        </p:txBody>
      </p:sp>
      <p:sp>
        <p:nvSpPr>
          <p:cNvPr id="11268" name="Slide Number Placeholder 3"/>
          <p:cNvSpPr txBox="1">
            <a:spLocks noGrp="1"/>
          </p:cNvSpPr>
          <p:nvPr>
            <p:ph type="sldNum" sz="quarter"/>
          </p:nvPr>
        </p:nvSpPr>
        <p:spPr>
          <a:xfrm>
            <a:off x="3884613" y="8685213"/>
            <a:ext cx="2971800" cy="458787"/>
          </a:xfrm>
          <a:prstGeom prst="rect">
            <a:avLst/>
          </a:prstGeom>
          <a:noFill/>
          <a:ln w="9525">
            <a:noFill/>
          </a:ln>
        </p:spPr>
        <p:txBody>
          <a:bodyPr anchor="b" anchorCtr="0"/>
          <a:lstStyle/>
          <a:p>
            <a:pPr lvl="0" algn="r" eaLnBrk="1" hangingPunct="1"/>
            <a:fld id="{9A0DB2DC-4C9A-4742-B13C-FB6460FD3503}" type="slidenum">
              <a:rPr lang="en-GB" altLang="en-US" sz="1200" dirty="0">
                <a:latin typeface="Calibri" panose="020F0502020204030204" pitchFamily="34" charset="0"/>
              </a:rPr>
            </a:fld>
            <a:endParaRPr lang="en-GB" altLang="en-US" sz="1200" dirty="0">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a:solidFill>
              <a:srgbClr val="000000">
                <a:alpha val="100000"/>
              </a:srgbClr>
            </a:solidFill>
            <a:miter lim="800000"/>
          </a:ln>
        </p:spPr>
      </p:sp>
      <p:sp>
        <p:nvSpPr>
          <p:cNvPr id="13315" name="Notes Placeholder 2"/>
          <p:cNvSpPr>
            <a:spLocks noGrp="1"/>
          </p:cNvSpPr>
          <p:nvPr>
            <p:ph type="body" idx="1"/>
          </p:nvPr>
        </p:nvSpPr>
        <p:spPr>
          <a:noFill/>
          <a:ln>
            <a:noFill/>
          </a:ln>
        </p:spPr>
        <p:txBody>
          <a:bodyPr wrap="square" lIns="91440" tIns="45720" rIns="91440" bIns="45720" anchor="t" anchorCtr="0"/>
          <a:lstStyle/>
          <a:p>
            <a:pPr lvl="0" eaLnBrk="1" hangingPunct="1">
              <a:spcBef>
                <a:spcPct val="0"/>
              </a:spcBef>
            </a:pPr>
            <a:r>
              <a:rPr lang="en-GB" altLang="en-US" dirty="0">
                <a:latin typeface="Tuffy-TTF" panose="020B0603060100000000" pitchFamily="34" charset="0"/>
              </a:rPr>
              <a:t>Typically, children begin to develop the listening skills essential to phonics in their preschool years. Some children begin to learn letter sounds at preschool but most children will begin their main phonics learning once they start their reception year at primary school (age 4-5). This teaching continues through year 1 (age 5-6) and into year 2 (age 6-7) until the child is a confident and fluent reader.</a:t>
            </a:r>
            <a:endParaRPr lang="en-GB" altLang="en-US" dirty="0">
              <a:latin typeface="Tuffy-TTF" panose="020B0603060100000000" pitchFamily="34" charset="0"/>
            </a:endParaRPr>
          </a:p>
          <a:p>
            <a:pPr lvl="0" eaLnBrk="1" hangingPunct="1">
              <a:spcBef>
                <a:spcPct val="0"/>
              </a:spcBef>
            </a:pPr>
            <a:endParaRPr lang="en-GB" altLang="en-US" dirty="0"/>
          </a:p>
          <a:p>
            <a:pPr lvl="0" eaLnBrk="1" hangingPunct="1">
              <a:spcBef>
                <a:spcPct val="0"/>
              </a:spcBef>
            </a:pPr>
            <a:r>
              <a:rPr lang="en-GB" altLang="en-US" dirty="0"/>
              <a:t>Once children are fluent readers, the emphasis in reading teaching moves more towards comprehension and analysis skills.</a:t>
            </a:r>
            <a:endParaRPr lang="en-GB" altLang="en-US" dirty="0"/>
          </a:p>
          <a:p>
            <a:pPr lvl="0" eaLnBrk="1" hangingPunct="1">
              <a:spcBef>
                <a:spcPct val="0"/>
              </a:spcBef>
            </a:pPr>
            <a:endParaRPr lang="en-GB" altLang="en-US" dirty="0"/>
          </a:p>
          <a:p>
            <a:pPr lvl="0" eaLnBrk="1" hangingPunct="1">
              <a:spcBef>
                <a:spcPct val="0"/>
              </a:spcBef>
            </a:pPr>
            <a:r>
              <a:rPr lang="en-GB" altLang="en-US" dirty="0"/>
              <a:t>Book skills include holding books correctly, turning pages right to left, recognising that print represents words, talking about pictures, retelling familiar stories, asking and answering questions about stories and non-fiction texts and treating books with respect.</a:t>
            </a:r>
            <a:endParaRPr lang="en-GB" altLang="en-US" dirty="0"/>
          </a:p>
          <a:p>
            <a:pPr lvl="0" eaLnBrk="1" hangingPunct="1">
              <a:spcBef>
                <a:spcPct val="0"/>
              </a:spcBef>
            </a:pPr>
            <a:endParaRPr lang="en-GB" altLang="en-US" dirty="0"/>
          </a:p>
        </p:txBody>
      </p:sp>
      <p:sp>
        <p:nvSpPr>
          <p:cNvPr id="13316" name="Slide Number Placeholder 3"/>
          <p:cNvSpPr txBox="1">
            <a:spLocks noGrp="1"/>
          </p:cNvSpPr>
          <p:nvPr>
            <p:ph type="sldNum" sz="quarter"/>
          </p:nvPr>
        </p:nvSpPr>
        <p:spPr>
          <a:xfrm>
            <a:off x="3884613" y="8685213"/>
            <a:ext cx="2971800" cy="458787"/>
          </a:xfrm>
          <a:prstGeom prst="rect">
            <a:avLst/>
          </a:prstGeom>
          <a:noFill/>
          <a:ln w="9525">
            <a:noFill/>
          </a:ln>
        </p:spPr>
        <p:txBody>
          <a:bodyPr anchor="b" anchorCtr="0"/>
          <a:lstStyle/>
          <a:p>
            <a:pPr lvl="0" algn="r" eaLnBrk="1" hangingPunct="1"/>
            <a:fld id="{9A0DB2DC-4C9A-4742-B13C-FB6460FD3503}" type="slidenum">
              <a:rPr lang="en-GB" altLang="en-US" sz="1200" dirty="0">
                <a:latin typeface="Calibri" panose="020F0502020204030204" pitchFamily="34" charset="0"/>
              </a:rPr>
            </a:fld>
            <a:endParaRPr lang="en-GB" altLang="en-US" sz="1200" dirty="0">
              <a:latin typeface="Calibri" panose="020F050202020403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a:ln>
            <a:solidFill>
              <a:srgbClr val="000000">
                <a:alpha val="100000"/>
              </a:srgbClr>
            </a:solidFill>
            <a:miter lim="800000"/>
          </a:ln>
        </p:spPr>
      </p:sp>
      <p:sp>
        <p:nvSpPr>
          <p:cNvPr id="15363" name="Notes Placeholder 2"/>
          <p:cNvSpPr>
            <a:spLocks noGrp="1"/>
          </p:cNvSpPr>
          <p:nvPr>
            <p:ph type="body" idx="1"/>
          </p:nvPr>
        </p:nvSpPr>
        <p:spPr>
          <a:noFill/>
          <a:ln>
            <a:noFill/>
          </a:ln>
        </p:spPr>
        <p:txBody>
          <a:bodyPr wrap="square" lIns="91440" tIns="45720" rIns="91440" bIns="45720" anchor="t" anchorCtr="0"/>
          <a:lstStyle/>
          <a:p>
            <a:pPr lvl="0" eaLnBrk="1" hangingPunct="1">
              <a:spcBef>
                <a:spcPct val="0"/>
              </a:spcBef>
            </a:pPr>
            <a:endParaRPr lang="en-GB" altLang="en-US" dirty="0"/>
          </a:p>
        </p:txBody>
      </p:sp>
      <p:sp>
        <p:nvSpPr>
          <p:cNvPr id="15364" name="Slide Number Placeholder 3"/>
          <p:cNvSpPr txBox="1">
            <a:spLocks noGrp="1"/>
          </p:cNvSpPr>
          <p:nvPr>
            <p:ph type="sldNum" sz="quarter"/>
          </p:nvPr>
        </p:nvSpPr>
        <p:spPr>
          <a:xfrm>
            <a:off x="3884613" y="8685213"/>
            <a:ext cx="2971800" cy="458787"/>
          </a:xfrm>
          <a:prstGeom prst="rect">
            <a:avLst/>
          </a:prstGeom>
          <a:noFill/>
          <a:ln w="9525">
            <a:noFill/>
          </a:ln>
        </p:spPr>
        <p:txBody>
          <a:bodyPr anchor="b" anchorCtr="0"/>
          <a:lstStyle/>
          <a:p>
            <a:pPr lvl="0" algn="r" eaLnBrk="1" hangingPunct="1"/>
            <a:fld id="{9A0DB2DC-4C9A-4742-B13C-FB6460FD3503}" type="slidenum">
              <a:rPr lang="en-GB" altLang="en-US" sz="1200" dirty="0">
                <a:latin typeface="Calibri" panose="020F0502020204030204" pitchFamily="34" charset="0"/>
              </a:rPr>
            </a:fld>
            <a:endParaRPr lang="en-GB" altLang="en-US" sz="1200" dirty="0">
              <a:latin typeface="Calibri" panose="020F050202020403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a:solidFill>
              <a:srgbClr val="000000">
                <a:alpha val="100000"/>
              </a:srgbClr>
            </a:solidFill>
            <a:miter lim="800000"/>
          </a:ln>
        </p:spPr>
      </p:sp>
      <p:sp>
        <p:nvSpPr>
          <p:cNvPr id="19459" name="Notes Placeholder 2"/>
          <p:cNvSpPr>
            <a:spLocks noGrp="1"/>
          </p:cNvSpPr>
          <p:nvPr>
            <p:ph type="body" idx="1"/>
          </p:nvPr>
        </p:nvSpPr>
        <p:spPr>
          <a:noFill/>
          <a:ln>
            <a:noFill/>
          </a:ln>
        </p:spPr>
        <p:txBody>
          <a:bodyPr wrap="square" lIns="91440" tIns="45720" rIns="91440" bIns="45720" anchor="t" anchorCtr="0"/>
          <a:lstStyle/>
          <a:p>
            <a:pPr lvl="0" eaLnBrk="1" hangingPunct="1">
              <a:spcBef>
                <a:spcPct val="0"/>
              </a:spcBef>
            </a:pPr>
            <a:r>
              <a:rPr lang="en-GB" altLang="en-US" dirty="0" smtClean="0"/>
              <a:t>See class</a:t>
            </a:r>
            <a:r>
              <a:rPr lang="en-GB" altLang="en-US" baseline="0" dirty="0" smtClean="0"/>
              <a:t> page on website for JP actions.</a:t>
            </a:r>
            <a:endParaRPr lang="en-GB" altLang="en-US" dirty="0"/>
          </a:p>
        </p:txBody>
      </p:sp>
      <p:sp>
        <p:nvSpPr>
          <p:cNvPr id="19460" name="Slide Number Placeholder 3"/>
          <p:cNvSpPr txBox="1">
            <a:spLocks noGrp="1"/>
          </p:cNvSpPr>
          <p:nvPr>
            <p:ph type="sldNum" sz="quarter"/>
          </p:nvPr>
        </p:nvSpPr>
        <p:spPr>
          <a:xfrm>
            <a:off x="3884613" y="8685213"/>
            <a:ext cx="2971800" cy="458787"/>
          </a:xfrm>
          <a:prstGeom prst="rect">
            <a:avLst/>
          </a:prstGeom>
          <a:noFill/>
          <a:ln w="9525">
            <a:noFill/>
          </a:ln>
        </p:spPr>
        <p:txBody>
          <a:bodyPr anchor="b" anchorCtr="0"/>
          <a:lstStyle/>
          <a:p>
            <a:pPr lvl="0" algn="r" eaLnBrk="1" hangingPunct="1"/>
            <a:fld id="{9A0DB2DC-4C9A-4742-B13C-FB6460FD3503}" type="slidenum">
              <a:rPr lang="en-GB" altLang="en-US" sz="1200" dirty="0">
                <a:latin typeface="Calibri" panose="020F0502020204030204" pitchFamily="34" charset="0"/>
              </a:rPr>
            </a:fld>
            <a:endParaRPr lang="en-GB" altLang="en-US" sz="1200" dirty="0">
              <a:latin typeface="Calibri" panose="020F050202020403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a:ln>
            <a:solidFill>
              <a:srgbClr val="000000">
                <a:alpha val="100000"/>
              </a:srgbClr>
            </a:solidFill>
            <a:miter lim="800000"/>
          </a:ln>
        </p:spPr>
      </p:sp>
      <p:sp>
        <p:nvSpPr>
          <p:cNvPr id="21507" name="Notes Placeholder 2"/>
          <p:cNvSpPr>
            <a:spLocks noGrp="1"/>
          </p:cNvSpPr>
          <p:nvPr>
            <p:ph type="body" idx="1"/>
          </p:nvPr>
        </p:nvSpPr>
        <p:spPr>
          <a:noFill/>
          <a:ln>
            <a:noFill/>
          </a:ln>
        </p:spPr>
        <p:txBody>
          <a:bodyPr wrap="square" lIns="91440" tIns="45720" rIns="91440" bIns="45720" anchor="t" anchorCtr="0"/>
          <a:lstStyle/>
          <a:p>
            <a:pPr lvl="0" eaLnBrk="1" hangingPunct="1">
              <a:spcBef>
                <a:spcPct val="0"/>
              </a:spcBef>
            </a:pPr>
            <a:r>
              <a:rPr lang="en-GB" altLang="en-US" dirty="0"/>
              <a:t>Environmental sounds – sounds we hear around us every day; listening to and imitating sounds; how to be a good listener. Ideas – make sounds to copy, e.g. sh sh sh, zzzzzz, p-p-p-p; go on a ‘listening walk’ – what can you hear?; talk about how to be a good listener; sing songs that require repetition and response, e.g. ‘Old MacDonald’.</a:t>
            </a:r>
            <a:endParaRPr lang="en-GB" altLang="en-US" dirty="0"/>
          </a:p>
          <a:p>
            <a:pPr lvl="0" eaLnBrk="1" hangingPunct="1">
              <a:spcBef>
                <a:spcPct val="0"/>
              </a:spcBef>
            </a:pPr>
            <a:endParaRPr lang="en-GB" altLang="en-US" dirty="0"/>
          </a:p>
          <a:p>
            <a:pPr lvl="0" eaLnBrk="1" hangingPunct="1">
              <a:spcBef>
                <a:spcPct val="0"/>
              </a:spcBef>
            </a:pPr>
            <a:r>
              <a:rPr lang="en-GB" altLang="en-US" dirty="0"/>
              <a:t>Instrumental sounds – listening to and discriminating the sounds made by different instruments. Ideas – make sounds with a range of different instruments (non-musical instruments such as pots, pans, home-made shakers will all do); play an echo game where children have to copy a rhythm; hide an instrument behind a box or screen and play it, children have to say which instrument you are playing.</a:t>
            </a:r>
            <a:endParaRPr lang="en-GB" altLang="en-US" dirty="0"/>
          </a:p>
          <a:p>
            <a:pPr lvl="0" eaLnBrk="1" hangingPunct="1">
              <a:spcBef>
                <a:spcPct val="0"/>
              </a:spcBef>
            </a:pPr>
            <a:endParaRPr lang="en-GB" altLang="en-US" dirty="0"/>
          </a:p>
          <a:p>
            <a:pPr lvl="0" eaLnBrk="1" hangingPunct="1">
              <a:spcBef>
                <a:spcPct val="0"/>
              </a:spcBef>
            </a:pPr>
            <a:r>
              <a:rPr lang="en-GB" altLang="en-US" dirty="0"/>
              <a:t>Body percussion – using the body to create sounds and follow a song, rhyme or beat. Ideas – sing songs that require actions, such as ‘Wind the Bobbin Up’, ‘Heads, Shoulders, Knees and Toes’, ‘If You’re Happy and You Know It, Clap Your Hands’; pass a body percussion sound around a group, e.g. sit in a circle or opposite one another, take turns to produce a body percussion sound which is then passed on, e.g. tap on shoulders, clap hands, stamp feet.</a:t>
            </a:r>
            <a:endParaRPr lang="en-GB" altLang="en-US" dirty="0"/>
          </a:p>
          <a:p>
            <a:pPr lvl="0" eaLnBrk="1" hangingPunct="1">
              <a:spcBef>
                <a:spcPct val="0"/>
              </a:spcBef>
            </a:pPr>
            <a:endParaRPr lang="en-GB" altLang="en-US" dirty="0"/>
          </a:p>
          <a:p>
            <a:pPr lvl="0" eaLnBrk="1" hangingPunct="1">
              <a:spcBef>
                <a:spcPct val="0"/>
              </a:spcBef>
            </a:pPr>
            <a:r>
              <a:rPr lang="en-GB" altLang="en-US" dirty="0"/>
              <a:t>Rhythm and rhyme – recognising rhythms and rhymes in songs, speech and nursery rhymes. Ideas – sing and chant rhyming songs; read stories with repetition and rhyme, e.g. ‘The Gingerbread Man’, ‘Each Peach Pear Plum’; play a matching game with pictures of rhyming objects, e.g. frog/dog, hat/cat, mouse/house; clap the rhythm of phrases and rhymes or the syllables in words or names; play ‘I Spy’ – ‘I spy, with my little eye, something that rhymes with….’ Example game on next slide.</a:t>
            </a:r>
            <a:endParaRPr lang="en-GB" altLang="en-US" dirty="0"/>
          </a:p>
          <a:p>
            <a:pPr lvl="0" eaLnBrk="1" hangingPunct="1">
              <a:spcBef>
                <a:spcPct val="0"/>
              </a:spcBef>
            </a:pPr>
            <a:endParaRPr lang="en-GB" altLang="en-US" dirty="0"/>
          </a:p>
        </p:txBody>
      </p:sp>
      <p:sp>
        <p:nvSpPr>
          <p:cNvPr id="21508" name="Slide Number Placeholder 3"/>
          <p:cNvSpPr txBox="1">
            <a:spLocks noGrp="1"/>
          </p:cNvSpPr>
          <p:nvPr>
            <p:ph type="sldNum" sz="quarter"/>
          </p:nvPr>
        </p:nvSpPr>
        <p:spPr>
          <a:xfrm>
            <a:off x="3884613" y="8685213"/>
            <a:ext cx="2971800" cy="458787"/>
          </a:xfrm>
          <a:prstGeom prst="rect">
            <a:avLst/>
          </a:prstGeom>
          <a:noFill/>
          <a:ln w="9525">
            <a:noFill/>
          </a:ln>
        </p:spPr>
        <p:txBody>
          <a:bodyPr anchor="b" anchorCtr="0"/>
          <a:lstStyle/>
          <a:p>
            <a:pPr lvl="0" algn="r" eaLnBrk="1" hangingPunct="1"/>
            <a:fld id="{9A0DB2DC-4C9A-4742-B13C-FB6460FD3503}" type="slidenum">
              <a:rPr lang="en-GB" altLang="en-US" sz="1200" dirty="0">
                <a:latin typeface="Calibri" panose="020F0502020204030204" pitchFamily="34" charset="0"/>
              </a:rPr>
            </a:fld>
            <a:endParaRPr lang="en-GB" altLang="en-US" sz="1200" dirty="0">
              <a:latin typeface="Calibri" panose="020F050202020403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a:ln>
            <a:solidFill>
              <a:srgbClr val="000000">
                <a:alpha val="100000"/>
              </a:srgbClr>
            </a:solidFill>
            <a:miter lim="800000"/>
          </a:ln>
        </p:spPr>
      </p:sp>
      <p:sp>
        <p:nvSpPr>
          <p:cNvPr id="23555" name="Notes Placeholder 2"/>
          <p:cNvSpPr>
            <a:spLocks noGrp="1"/>
          </p:cNvSpPr>
          <p:nvPr>
            <p:ph type="body" idx="1"/>
          </p:nvPr>
        </p:nvSpPr>
        <p:spPr>
          <a:noFill/>
          <a:ln>
            <a:noFill/>
          </a:ln>
        </p:spPr>
        <p:txBody>
          <a:bodyPr wrap="square" lIns="91440" tIns="45720" rIns="91440" bIns="45720" anchor="t" anchorCtr="0"/>
          <a:lstStyle/>
          <a:p>
            <a:pPr lvl="0" eaLnBrk="1" hangingPunct="1">
              <a:spcBef>
                <a:spcPct val="0"/>
              </a:spcBef>
            </a:pPr>
            <a:endParaRPr lang="en-GB" altLang="en-US" dirty="0"/>
          </a:p>
        </p:txBody>
      </p:sp>
      <p:sp>
        <p:nvSpPr>
          <p:cNvPr id="23556" name="Slide Number Placeholder 3"/>
          <p:cNvSpPr txBox="1">
            <a:spLocks noGrp="1"/>
          </p:cNvSpPr>
          <p:nvPr>
            <p:ph type="sldNum" sz="quarter"/>
          </p:nvPr>
        </p:nvSpPr>
        <p:spPr>
          <a:xfrm>
            <a:off x="3884613" y="8685213"/>
            <a:ext cx="2971800" cy="458787"/>
          </a:xfrm>
          <a:prstGeom prst="rect">
            <a:avLst/>
          </a:prstGeom>
          <a:noFill/>
          <a:ln w="9525">
            <a:noFill/>
          </a:ln>
        </p:spPr>
        <p:txBody>
          <a:bodyPr anchor="b" anchorCtr="0"/>
          <a:lstStyle/>
          <a:p>
            <a:pPr lvl="0" algn="r" eaLnBrk="1" hangingPunct="1"/>
            <a:fld id="{9A0DB2DC-4C9A-4742-B13C-FB6460FD3503}" type="slidenum">
              <a:rPr lang="en-GB" altLang="en-US" sz="1200" dirty="0">
                <a:latin typeface="Calibri" panose="020F0502020204030204" pitchFamily="34" charset="0"/>
              </a:rPr>
            </a:fld>
            <a:endParaRPr lang="en-GB" altLang="en-US" sz="1200" dirty="0">
              <a:latin typeface="Calibri" panose="020F050202020403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a:ln>
            <a:solidFill>
              <a:srgbClr val="000000">
                <a:alpha val="100000"/>
              </a:srgbClr>
            </a:solidFill>
            <a:miter lim="800000"/>
          </a:ln>
        </p:spPr>
      </p:sp>
      <p:sp>
        <p:nvSpPr>
          <p:cNvPr id="25603" name="Notes Placeholder 2"/>
          <p:cNvSpPr>
            <a:spLocks noGrp="1"/>
          </p:cNvSpPr>
          <p:nvPr>
            <p:ph type="body" idx="1"/>
          </p:nvPr>
        </p:nvSpPr>
        <p:spPr>
          <a:noFill/>
          <a:ln>
            <a:noFill/>
          </a:ln>
        </p:spPr>
        <p:txBody>
          <a:bodyPr wrap="square" lIns="91440" tIns="45720" rIns="91440" bIns="45720" anchor="t" anchorCtr="0"/>
          <a:lstStyle/>
          <a:p>
            <a:pPr lvl="0" eaLnBrk="1" hangingPunct="1"/>
            <a:r>
              <a:rPr lang="en-US" altLang="en-US" b="1" dirty="0"/>
              <a:t>Set 1:</a:t>
            </a:r>
            <a:r>
              <a:rPr lang="en-US" altLang="en-US" dirty="0"/>
              <a:t> s, a, t, p</a:t>
            </a:r>
            <a:br>
              <a:rPr lang="en-US" altLang="en-US" dirty="0"/>
            </a:br>
            <a:r>
              <a:rPr lang="en-US" altLang="en-US" b="1" dirty="0"/>
              <a:t>Set 2:</a:t>
            </a:r>
            <a:r>
              <a:rPr lang="en-US" altLang="en-US" dirty="0"/>
              <a:t> i, n, m, d</a:t>
            </a:r>
            <a:br>
              <a:rPr lang="en-US" altLang="en-US" dirty="0"/>
            </a:br>
            <a:r>
              <a:rPr lang="en-US" altLang="en-US" b="1" dirty="0"/>
              <a:t>Set 3:</a:t>
            </a:r>
            <a:r>
              <a:rPr lang="en-US" altLang="en-US" dirty="0"/>
              <a:t> g, o, c, k</a:t>
            </a:r>
            <a:br>
              <a:rPr lang="en-US" altLang="en-US" dirty="0"/>
            </a:br>
            <a:r>
              <a:rPr lang="en-US" altLang="en-US" b="1" dirty="0"/>
              <a:t>Set 4:</a:t>
            </a:r>
            <a:r>
              <a:rPr lang="en-US" altLang="en-US" dirty="0"/>
              <a:t> ck, e, u, r</a:t>
            </a:r>
            <a:br>
              <a:rPr lang="en-US" altLang="en-US" dirty="0"/>
            </a:br>
            <a:r>
              <a:rPr lang="en-US" altLang="en-US" b="1" dirty="0"/>
              <a:t>Set 5:</a:t>
            </a:r>
            <a:r>
              <a:rPr lang="en-US" altLang="en-US" dirty="0"/>
              <a:t> h, b, f, ff, l, ll, ss</a:t>
            </a:r>
            <a:endParaRPr lang="en-US" altLang="en-US" dirty="0"/>
          </a:p>
          <a:p>
            <a:pPr lvl="0" eaLnBrk="1" hangingPunct="1"/>
            <a:endParaRPr lang="en-US" altLang="en-US" dirty="0"/>
          </a:p>
          <a:p>
            <a:pPr lvl="0" eaLnBrk="1" hangingPunct="1"/>
            <a:r>
              <a:rPr lang="en-US" altLang="en-US" dirty="0"/>
              <a:t>Phase 2 usually begins when children start their formal education in reception, though some preschools may also begin to teach letter sounds</a:t>
            </a:r>
            <a:endParaRPr lang="en-GB" altLang="en-US" dirty="0"/>
          </a:p>
        </p:txBody>
      </p:sp>
      <p:sp>
        <p:nvSpPr>
          <p:cNvPr id="25604" name="Slide Number Placeholder 3"/>
          <p:cNvSpPr txBox="1">
            <a:spLocks noGrp="1"/>
          </p:cNvSpPr>
          <p:nvPr>
            <p:ph type="sldNum" sz="quarter"/>
          </p:nvPr>
        </p:nvSpPr>
        <p:spPr>
          <a:xfrm>
            <a:off x="3884613" y="8685213"/>
            <a:ext cx="2971800" cy="458787"/>
          </a:xfrm>
          <a:prstGeom prst="rect">
            <a:avLst/>
          </a:prstGeom>
          <a:noFill/>
          <a:ln w="9525">
            <a:noFill/>
          </a:ln>
        </p:spPr>
        <p:txBody>
          <a:bodyPr anchor="b" anchorCtr="0"/>
          <a:lstStyle/>
          <a:p>
            <a:pPr lvl="0" algn="r" eaLnBrk="1" hangingPunct="1"/>
            <a:fld id="{9A0DB2DC-4C9A-4742-B13C-FB6460FD3503}" type="slidenum">
              <a:rPr lang="en-GB" altLang="en-US" sz="1200" dirty="0">
                <a:latin typeface="Calibri" panose="020F0502020204030204" pitchFamily="34" charset="0"/>
              </a:rPr>
            </a:fld>
            <a:endParaRPr lang="en-GB" altLang="en-US" sz="1200" dirty="0">
              <a:latin typeface="Calibri" panose="020F050202020403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a:ln>
            <a:solidFill>
              <a:srgbClr val="000000">
                <a:alpha val="100000"/>
              </a:srgbClr>
            </a:solidFill>
            <a:miter lim="800000"/>
          </a:ln>
        </p:spPr>
      </p:sp>
      <p:sp>
        <p:nvSpPr>
          <p:cNvPr id="27651" name="Notes Placeholder 2"/>
          <p:cNvSpPr>
            <a:spLocks noGrp="1"/>
          </p:cNvSpPr>
          <p:nvPr>
            <p:ph type="body" idx="1"/>
          </p:nvPr>
        </p:nvSpPr>
        <p:spPr>
          <a:noFill/>
          <a:ln>
            <a:noFill/>
          </a:ln>
        </p:spPr>
        <p:txBody>
          <a:bodyPr wrap="square" lIns="91440" tIns="45720" rIns="91440" bIns="45720" anchor="t" anchorCtr="0"/>
          <a:lstStyle/>
          <a:p>
            <a:pPr lvl="0" eaLnBrk="1" hangingPunct="1">
              <a:spcBef>
                <a:spcPct val="0"/>
              </a:spcBef>
            </a:pPr>
            <a:r>
              <a:rPr lang="en-US" altLang="en-US" b="1" dirty="0"/>
              <a:t>Set 1:</a:t>
            </a:r>
            <a:r>
              <a:rPr lang="en-US" altLang="en-US" dirty="0"/>
              <a:t> s, a, t, p</a:t>
            </a:r>
            <a:br>
              <a:rPr lang="en-US" altLang="en-US" dirty="0"/>
            </a:br>
            <a:r>
              <a:rPr lang="en-US" altLang="en-US" b="1" dirty="0"/>
              <a:t>Set 2:</a:t>
            </a:r>
            <a:r>
              <a:rPr lang="en-US" altLang="en-US" dirty="0"/>
              <a:t> i, n, m, d</a:t>
            </a:r>
            <a:br>
              <a:rPr lang="en-US" altLang="en-US" dirty="0"/>
            </a:br>
            <a:r>
              <a:rPr lang="en-US" altLang="en-US" b="1" dirty="0"/>
              <a:t>Set 3:</a:t>
            </a:r>
            <a:r>
              <a:rPr lang="en-US" altLang="en-US" dirty="0"/>
              <a:t> g, o, c, k</a:t>
            </a:r>
            <a:br>
              <a:rPr lang="en-US" altLang="en-US" dirty="0"/>
            </a:br>
            <a:r>
              <a:rPr lang="en-US" altLang="en-US" b="1" dirty="0"/>
              <a:t>Set 4:</a:t>
            </a:r>
            <a:r>
              <a:rPr lang="en-US" altLang="en-US" dirty="0"/>
              <a:t> ck, e, u, r</a:t>
            </a:r>
            <a:br>
              <a:rPr lang="en-US" altLang="en-US" dirty="0"/>
            </a:br>
            <a:r>
              <a:rPr lang="en-US" altLang="en-US" b="1" dirty="0"/>
              <a:t>Set 5:</a:t>
            </a:r>
            <a:r>
              <a:rPr lang="en-US" altLang="en-US" dirty="0"/>
              <a:t> h, b, f, ff, l, ll, ss</a:t>
            </a:r>
            <a:endParaRPr lang="en-US" altLang="en-US" dirty="0"/>
          </a:p>
          <a:p>
            <a:pPr lvl="0" eaLnBrk="1" hangingPunct="1">
              <a:spcBef>
                <a:spcPct val="0"/>
              </a:spcBef>
            </a:pPr>
            <a:endParaRPr lang="en-US" altLang="en-US" dirty="0"/>
          </a:p>
          <a:p>
            <a:pPr lvl="0" eaLnBrk="1" hangingPunct="1">
              <a:spcBef>
                <a:spcPct val="0"/>
              </a:spcBef>
            </a:pPr>
            <a:r>
              <a:rPr lang="en-US" altLang="en-US" dirty="0"/>
              <a:t>Phase 2 usually begins when children start their formal education in reception, though some preschools may also begin to teach letter sounds.</a:t>
            </a:r>
            <a:endParaRPr lang="en-GB" altLang="en-US" dirty="0"/>
          </a:p>
          <a:p>
            <a:pPr lvl="0" eaLnBrk="1" hangingPunct="1">
              <a:spcBef>
                <a:spcPct val="0"/>
              </a:spcBef>
            </a:pPr>
            <a:endParaRPr lang="en-GB" altLang="en-US" dirty="0"/>
          </a:p>
        </p:txBody>
      </p:sp>
      <p:sp>
        <p:nvSpPr>
          <p:cNvPr id="27652" name="Slide Number Placeholder 3"/>
          <p:cNvSpPr txBox="1">
            <a:spLocks noGrp="1"/>
          </p:cNvSpPr>
          <p:nvPr>
            <p:ph type="sldNum" sz="quarter"/>
          </p:nvPr>
        </p:nvSpPr>
        <p:spPr>
          <a:xfrm>
            <a:off x="3884613" y="8685213"/>
            <a:ext cx="2971800" cy="458787"/>
          </a:xfrm>
          <a:prstGeom prst="rect">
            <a:avLst/>
          </a:prstGeom>
          <a:noFill/>
          <a:ln w="9525">
            <a:noFill/>
          </a:ln>
        </p:spPr>
        <p:txBody>
          <a:bodyPr anchor="b" anchorCtr="0"/>
          <a:lstStyle/>
          <a:p>
            <a:pPr lvl="0" algn="r" eaLnBrk="1" hangingPunct="1"/>
            <a:fld id="{9A0DB2DC-4C9A-4742-B13C-FB6460FD3503}" type="slidenum">
              <a:rPr lang="en-GB" altLang="en-US" sz="1200" dirty="0">
                <a:latin typeface="Calibri" panose="020F0502020204030204" pitchFamily="34" charset="0"/>
              </a:rPr>
            </a:fld>
            <a:endParaRPr lang="en-GB" altLang="en-US" sz="1200" dirty="0">
              <a:latin typeface="Calibri" panose="020F050202020403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a:ln>
            <a:solidFill>
              <a:srgbClr val="000000">
                <a:alpha val="100000"/>
              </a:srgbClr>
            </a:solidFill>
            <a:miter lim="800000"/>
          </a:ln>
        </p:spPr>
      </p:sp>
      <p:sp>
        <p:nvSpPr>
          <p:cNvPr id="27651" name="Notes Placeholder 2"/>
          <p:cNvSpPr>
            <a:spLocks noGrp="1"/>
          </p:cNvSpPr>
          <p:nvPr>
            <p:ph type="body" idx="1"/>
          </p:nvPr>
        </p:nvSpPr>
        <p:spPr>
          <a:noFill/>
          <a:ln>
            <a:noFill/>
          </a:ln>
        </p:spPr>
        <p:txBody>
          <a:bodyPr wrap="square" lIns="91440" tIns="45720" rIns="91440" bIns="45720" anchor="t" anchorCtr="0"/>
          <a:lstStyle/>
          <a:p>
            <a:pPr lvl="0" eaLnBrk="1" hangingPunct="1">
              <a:spcBef>
                <a:spcPct val="0"/>
              </a:spcBef>
            </a:pPr>
            <a:r>
              <a:rPr lang="en-US" altLang="en-US" b="1" dirty="0"/>
              <a:t>Set 1:</a:t>
            </a:r>
            <a:r>
              <a:rPr lang="en-US" altLang="en-US" dirty="0"/>
              <a:t> s, a, t, p</a:t>
            </a:r>
            <a:br>
              <a:rPr lang="en-US" altLang="en-US" dirty="0"/>
            </a:br>
            <a:r>
              <a:rPr lang="en-US" altLang="en-US" b="1" dirty="0"/>
              <a:t>Set 2:</a:t>
            </a:r>
            <a:r>
              <a:rPr lang="en-US" altLang="en-US" dirty="0"/>
              <a:t> i, n, m, d</a:t>
            </a:r>
            <a:br>
              <a:rPr lang="en-US" altLang="en-US" dirty="0"/>
            </a:br>
            <a:r>
              <a:rPr lang="en-US" altLang="en-US" b="1" dirty="0"/>
              <a:t>Set 3:</a:t>
            </a:r>
            <a:r>
              <a:rPr lang="en-US" altLang="en-US" dirty="0"/>
              <a:t> g, o, c, k</a:t>
            </a:r>
            <a:br>
              <a:rPr lang="en-US" altLang="en-US" dirty="0"/>
            </a:br>
            <a:r>
              <a:rPr lang="en-US" altLang="en-US" b="1" dirty="0"/>
              <a:t>Set 4:</a:t>
            </a:r>
            <a:r>
              <a:rPr lang="en-US" altLang="en-US" dirty="0"/>
              <a:t> ck, e, u, r</a:t>
            </a:r>
            <a:br>
              <a:rPr lang="en-US" altLang="en-US" dirty="0"/>
            </a:br>
            <a:r>
              <a:rPr lang="en-US" altLang="en-US" b="1" dirty="0"/>
              <a:t>Set 5:</a:t>
            </a:r>
            <a:r>
              <a:rPr lang="en-US" altLang="en-US" dirty="0"/>
              <a:t> h, b, f, ff, l, ll, ss</a:t>
            </a:r>
            <a:endParaRPr lang="en-US" altLang="en-US" dirty="0"/>
          </a:p>
          <a:p>
            <a:pPr lvl="0" eaLnBrk="1" hangingPunct="1">
              <a:spcBef>
                <a:spcPct val="0"/>
              </a:spcBef>
            </a:pPr>
            <a:endParaRPr lang="en-US" altLang="en-US" dirty="0"/>
          </a:p>
          <a:p>
            <a:pPr lvl="0" eaLnBrk="1" hangingPunct="1">
              <a:spcBef>
                <a:spcPct val="0"/>
              </a:spcBef>
            </a:pPr>
            <a:r>
              <a:rPr lang="en-US" altLang="en-US" dirty="0"/>
              <a:t>Phase 2 usually begins when children start their formal education in reception, though some preschools may also begin to teach letter sounds.</a:t>
            </a:r>
            <a:endParaRPr lang="en-GB" altLang="en-US" dirty="0"/>
          </a:p>
          <a:p>
            <a:pPr lvl="0" eaLnBrk="1" hangingPunct="1">
              <a:spcBef>
                <a:spcPct val="0"/>
              </a:spcBef>
            </a:pPr>
            <a:endParaRPr lang="en-GB" altLang="en-US" dirty="0"/>
          </a:p>
        </p:txBody>
      </p:sp>
      <p:sp>
        <p:nvSpPr>
          <p:cNvPr id="27652" name="Slide Number Placeholder 3"/>
          <p:cNvSpPr txBox="1">
            <a:spLocks noGrp="1"/>
          </p:cNvSpPr>
          <p:nvPr>
            <p:ph type="sldNum" sz="quarter"/>
          </p:nvPr>
        </p:nvSpPr>
        <p:spPr>
          <a:xfrm>
            <a:off x="3884613" y="8685213"/>
            <a:ext cx="2971800" cy="458787"/>
          </a:xfrm>
          <a:prstGeom prst="rect">
            <a:avLst/>
          </a:prstGeom>
          <a:noFill/>
          <a:ln w="9525">
            <a:noFill/>
          </a:ln>
        </p:spPr>
        <p:txBody>
          <a:bodyPr anchor="b" anchorCtr="0"/>
          <a:lstStyle/>
          <a:p>
            <a:pPr lvl="0" algn="r" eaLnBrk="1" hangingPunct="1"/>
            <a:fld id="{9A0DB2DC-4C9A-4742-B13C-FB6460FD3503}" type="slidenum">
              <a:rPr lang="en-GB" altLang="en-US" sz="1200" dirty="0">
                <a:latin typeface="Calibri" panose="020F0502020204030204" pitchFamily="34" charset="0"/>
              </a:rPr>
            </a:fld>
            <a:endParaRPr lang="en-GB" altLang="en-US" sz="1200" dirty="0">
              <a:latin typeface="Calibri" panose="020F050202020403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a:ln>
            <a:solidFill>
              <a:srgbClr val="000000">
                <a:alpha val="100000"/>
              </a:srgbClr>
            </a:solidFill>
            <a:miter lim="800000"/>
          </a:ln>
        </p:spPr>
      </p:sp>
      <p:sp>
        <p:nvSpPr>
          <p:cNvPr id="29699" name="Notes Placeholder 2"/>
          <p:cNvSpPr>
            <a:spLocks noGrp="1"/>
          </p:cNvSpPr>
          <p:nvPr>
            <p:ph type="body" idx="1"/>
          </p:nvPr>
        </p:nvSpPr>
        <p:spPr>
          <a:noFill/>
          <a:ln>
            <a:noFill/>
          </a:ln>
        </p:spPr>
        <p:txBody>
          <a:bodyPr wrap="square" lIns="91440" tIns="45720" rIns="91440" bIns="45720" anchor="t" anchorCtr="0"/>
          <a:lstStyle/>
          <a:p>
            <a:pPr lvl="0" eaLnBrk="1" hangingPunct="1">
              <a:spcBef>
                <a:spcPct val="0"/>
              </a:spcBef>
            </a:pPr>
            <a:r>
              <a:rPr lang="en-GB" altLang="en-US" dirty="0"/>
              <a:t>Assessment at the end of a phase will usually involve asking children to name sounds to check that they know all of the Phase 2 sounds before they move on to Phase 3. Teachers may also assess ability to blend sounds to read words.</a:t>
            </a:r>
            <a:endParaRPr lang="en-GB" altLang="en-US" dirty="0"/>
          </a:p>
          <a:p>
            <a:pPr lvl="0" eaLnBrk="1" hangingPunct="1">
              <a:spcBef>
                <a:spcPct val="0"/>
              </a:spcBef>
            </a:pPr>
            <a:endParaRPr lang="en-GB" altLang="en-US" dirty="0"/>
          </a:p>
        </p:txBody>
      </p:sp>
      <p:sp>
        <p:nvSpPr>
          <p:cNvPr id="29700" name="Slide Number Placeholder 3"/>
          <p:cNvSpPr txBox="1">
            <a:spLocks noGrp="1"/>
          </p:cNvSpPr>
          <p:nvPr>
            <p:ph type="sldNum" sz="quarter"/>
          </p:nvPr>
        </p:nvSpPr>
        <p:spPr>
          <a:xfrm>
            <a:off x="3884613" y="8685213"/>
            <a:ext cx="2971800" cy="458787"/>
          </a:xfrm>
          <a:prstGeom prst="rect">
            <a:avLst/>
          </a:prstGeom>
          <a:noFill/>
          <a:ln w="9525">
            <a:noFill/>
          </a:ln>
        </p:spPr>
        <p:txBody>
          <a:bodyPr anchor="b" anchorCtr="0"/>
          <a:lstStyle/>
          <a:p>
            <a:pPr lvl="0" algn="r" eaLnBrk="1" hangingPunct="1"/>
            <a:fld id="{9A0DB2DC-4C9A-4742-B13C-FB6460FD3503}" type="slidenum">
              <a:rPr lang="en-GB" altLang="en-US" sz="1200" dirty="0">
                <a:latin typeface="Calibri" panose="020F0502020204030204" pitchFamily="34" charset="0"/>
              </a:rPr>
            </a:fld>
            <a:endParaRPr lang="en-GB" altLang="en-US" sz="1200" dirty="0">
              <a:latin typeface="Calibri" panose="020F050202020403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a:solidFill>
              <a:srgbClr val="000000">
                <a:alpha val="100000"/>
              </a:srgbClr>
            </a:solidFill>
            <a:miter lim="800000"/>
          </a:ln>
        </p:spPr>
      </p:sp>
      <p:sp>
        <p:nvSpPr>
          <p:cNvPr id="31747" name="Notes Placeholder 2"/>
          <p:cNvSpPr>
            <a:spLocks noGrp="1"/>
          </p:cNvSpPr>
          <p:nvPr>
            <p:ph type="body" idx="1"/>
          </p:nvPr>
        </p:nvSpPr>
        <p:spPr>
          <a:noFill/>
          <a:ln>
            <a:noFill/>
          </a:ln>
        </p:spPr>
        <p:txBody>
          <a:bodyPr wrap="square" lIns="91440" tIns="45720" rIns="91440" bIns="45720" anchor="t" anchorCtr="0"/>
          <a:lstStyle/>
          <a:p>
            <a:pPr lvl="0" eaLnBrk="1" hangingPunct="1">
              <a:spcBef>
                <a:spcPct val="0"/>
              </a:spcBef>
            </a:pPr>
            <a:r>
              <a:rPr lang="en-US" altLang="en-US" b="1" dirty="0">
                <a:latin typeface="Tuffy-TTF" panose="020B0603060100000000" pitchFamily="34" charset="0"/>
              </a:rPr>
              <a:t>Set 6:</a:t>
            </a:r>
            <a:r>
              <a:rPr lang="en-US" altLang="en-US" dirty="0">
                <a:latin typeface="Tuffy-TTF" panose="020B0603060100000000" pitchFamily="34" charset="0"/>
              </a:rPr>
              <a:t> j, v, w, x</a:t>
            </a:r>
            <a:endParaRPr lang="en-US" altLang="en-US" b="1" dirty="0">
              <a:latin typeface="Tuffy-TTF" panose="020B0603060100000000" pitchFamily="34" charset="0"/>
            </a:endParaRPr>
          </a:p>
          <a:p>
            <a:pPr lvl="0" eaLnBrk="1" hangingPunct="1">
              <a:spcBef>
                <a:spcPct val="0"/>
              </a:spcBef>
            </a:pPr>
            <a:r>
              <a:rPr lang="en-US" altLang="en-US" b="1" dirty="0">
                <a:latin typeface="Tuffy-TTF" panose="020B0603060100000000" pitchFamily="34" charset="0"/>
              </a:rPr>
              <a:t>Set 7:</a:t>
            </a:r>
            <a:r>
              <a:rPr lang="en-US" altLang="en-US" dirty="0">
                <a:latin typeface="Tuffy-TTF" panose="020B0603060100000000" pitchFamily="34" charset="0"/>
              </a:rPr>
              <a:t> y, z, zz, qu</a:t>
            </a:r>
            <a:endParaRPr lang="en-US" altLang="en-US" b="1" dirty="0">
              <a:latin typeface="Tuffy-TTF" panose="020B0603060100000000" pitchFamily="34" charset="0"/>
            </a:endParaRPr>
          </a:p>
          <a:p>
            <a:pPr lvl="0" eaLnBrk="1" hangingPunct="1">
              <a:spcBef>
                <a:spcPct val="0"/>
              </a:spcBef>
            </a:pPr>
            <a:r>
              <a:rPr lang="en-US" altLang="en-US" b="1" dirty="0">
                <a:latin typeface="Tuffy-TTF" panose="020B0603060100000000" pitchFamily="34" charset="0"/>
              </a:rPr>
              <a:t>Consonant digraphs:</a:t>
            </a:r>
            <a:r>
              <a:rPr lang="en-US" altLang="en-US" dirty="0">
                <a:latin typeface="Tuffy-TTF" panose="020B0603060100000000" pitchFamily="34" charset="0"/>
              </a:rPr>
              <a:t> ch, sh, th, ng</a:t>
            </a:r>
            <a:endParaRPr lang="en-US" altLang="en-US" b="1" dirty="0">
              <a:latin typeface="Tuffy-TTF" panose="020B0603060100000000" pitchFamily="34" charset="0"/>
            </a:endParaRPr>
          </a:p>
          <a:p>
            <a:pPr lvl="0" eaLnBrk="1" hangingPunct="1">
              <a:spcBef>
                <a:spcPct val="0"/>
              </a:spcBef>
            </a:pPr>
            <a:r>
              <a:rPr lang="en-US" altLang="en-US" b="1" dirty="0">
                <a:latin typeface="Tuffy-TTF" panose="020B0603060100000000" pitchFamily="34" charset="0"/>
              </a:rPr>
              <a:t>Vowel digraphs:</a:t>
            </a:r>
            <a:r>
              <a:rPr lang="en-US" altLang="en-US" dirty="0">
                <a:latin typeface="Tuffy-TTF" panose="020B0603060100000000" pitchFamily="34" charset="0"/>
              </a:rPr>
              <a:t> ai, ee, igh, oa, oo, ar, or, ur, ow, oi, ear, air, ure, er</a:t>
            </a:r>
            <a:endParaRPr lang="en-GB" altLang="en-US" dirty="0">
              <a:latin typeface="Tuffy-TTF" panose="020B0603060100000000" pitchFamily="34" charset="0"/>
            </a:endParaRPr>
          </a:p>
          <a:p>
            <a:pPr lvl="0" eaLnBrk="1" hangingPunct="1">
              <a:spcBef>
                <a:spcPct val="0"/>
              </a:spcBef>
            </a:pPr>
            <a:endParaRPr lang="en-GB" altLang="en-US" dirty="0"/>
          </a:p>
        </p:txBody>
      </p:sp>
      <p:sp>
        <p:nvSpPr>
          <p:cNvPr id="31748" name="Slide Number Placeholder 3"/>
          <p:cNvSpPr txBox="1">
            <a:spLocks noGrp="1"/>
          </p:cNvSpPr>
          <p:nvPr>
            <p:ph type="sldNum" sz="quarter"/>
          </p:nvPr>
        </p:nvSpPr>
        <p:spPr>
          <a:xfrm>
            <a:off x="3884613" y="8685213"/>
            <a:ext cx="2971800" cy="458787"/>
          </a:xfrm>
          <a:prstGeom prst="rect">
            <a:avLst/>
          </a:prstGeom>
          <a:noFill/>
          <a:ln w="9525">
            <a:noFill/>
          </a:ln>
        </p:spPr>
        <p:txBody>
          <a:bodyPr anchor="b" anchorCtr="0"/>
          <a:lstStyle/>
          <a:p>
            <a:pPr lvl="0" algn="r" eaLnBrk="1" hangingPunct="1"/>
            <a:fld id="{9A0DB2DC-4C9A-4742-B13C-FB6460FD3503}" type="slidenum">
              <a:rPr lang="en-GB" altLang="en-US" sz="1200" dirty="0">
                <a:latin typeface="Calibri" panose="020F0502020204030204" pitchFamily="34" charset="0"/>
              </a:rPr>
            </a:fld>
            <a:endParaRPr lang="en-GB" altLang="en-US" sz="1200" dirty="0">
              <a:latin typeface="Calibri" panose="020F050202020403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a:ln>
            <a:solidFill>
              <a:srgbClr val="000000">
                <a:alpha val="100000"/>
              </a:srgbClr>
            </a:solidFill>
            <a:miter lim="800000"/>
          </a:ln>
        </p:spPr>
      </p:sp>
      <p:sp>
        <p:nvSpPr>
          <p:cNvPr id="33795" name="Notes Placeholder 2"/>
          <p:cNvSpPr>
            <a:spLocks noGrp="1"/>
          </p:cNvSpPr>
          <p:nvPr>
            <p:ph type="body" idx="1"/>
          </p:nvPr>
        </p:nvSpPr>
        <p:spPr>
          <a:noFill/>
          <a:ln>
            <a:noFill/>
          </a:ln>
        </p:spPr>
        <p:txBody>
          <a:bodyPr wrap="square" lIns="91440" tIns="45720" rIns="91440" bIns="45720" anchor="t" anchorCtr="0"/>
          <a:lstStyle/>
          <a:p>
            <a:pPr lvl="0" eaLnBrk="1" hangingPunct="1">
              <a:spcBef>
                <a:spcPct val="0"/>
              </a:spcBef>
            </a:pPr>
            <a:r>
              <a:rPr lang="en-US" altLang="en-US" b="1" dirty="0"/>
              <a:t>Set 6:</a:t>
            </a:r>
            <a:r>
              <a:rPr lang="en-US" altLang="en-US" dirty="0"/>
              <a:t> j, v, w, x</a:t>
            </a:r>
            <a:endParaRPr lang="en-US" altLang="en-US" b="1" dirty="0"/>
          </a:p>
          <a:p>
            <a:pPr lvl="0" eaLnBrk="1" hangingPunct="1">
              <a:spcBef>
                <a:spcPct val="0"/>
              </a:spcBef>
            </a:pPr>
            <a:r>
              <a:rPr lang="en-US" altLang="en-US" b="1" dirty="0"/>
              <a:t>Set 7:</a:t>
            </a:r>
            <a:r>
              <a:rPr lang="en-US" altLang="en-US" dirty="0"/>
              <a:t> y, z, zz, qu</a:t>
            </a:r>
            <a:endParaRPr lang="en-US" altLang="en-US" b="1" dirty="0"/>
          </a:p>
          <a:p>
            <a:pPr lvl="0" eaLnBrk="1" hangingPunct="1">
              <a:spcBef>
                <a:spcPct val="0"/>
              </a:spcBef>
            </a:pPr>
            <a:r>
              <a:rPr lang="en-US" altLang="en-US" b="1" dirty="0"/>
              <a:t>Consonant digraphs:</a:t>
            </a:r>
            <a:r>
              <a:rPr lang="en-US" altLang="en-US" dirty="0"/>
              <a:t> ch, sh, th, ng</a:t>
            </a:r>
            <a:endParaRPr lang="en-US" altLang="en-US" b="1" dirty="0"/>
          </a:p>
          <a:p>
            <a:pPr lvl="0" eaLnBrk="1" hangingPunct="1">
              <a:spcBef>
                <a:spcPct val="0"/>
              </a:spcBef>
            </a:pPr>
            <a:r>
              <a:rPr lang="en-US" altLang="en-US" b="1" dirty="0"/>
              <a:t>Vowel digraphs:</a:t>
            </a:r>
            <a:r>
              <a:rPr lang="en-US" altLang="en-US" dirty="0"/>
              <a:t> ai, ee, igh, oa, oo, ar, or, ur, ow, oi, ear, air, ure, er</a:t>
            </a:r>
            <a:endParaRPr lang="en-GB" altLang="en-US" dirty="0"/>
          </a:p>
          <a:p>
            <a:pPr lvl="0" eaLnBrk="1" hangingPunct="1">
              <a:spcBef>
                <a:spcPct val="0"/>
              </a:spcBef>
            </a:pPr>
            <a:endParaRPr lang="en-GB" altLang="en-US" dirty="0"/>
          </a:p>
        </p:txBody>
      </p:sp>
      <p:sp>
        <p:nvSpPr>
          <p:cNvPr id="33796" name="Slide Number Placeholder 3"/>
          <p:cNvSpPr txBox="1">
            <a:spLocks noGrp="1"/>
          </p:cNvSpPr>
          <p:nvPr>
            <p:ph type="sldNum" sz="quarter"/>
          </p:nvPr>
        </p:nvSpPr>
        <p:spPr>
          <a:xfrm>
            <a:off x="3884613" y="8685213"/>
            <a:ext cx="2971800" cy="458787"/>
          </a:xfrm>
          <a:prstGeom prst="rect">
            <a:avLst/>
          </a:prstGeom>
          <a:noFill/>
          <a:ln w="9525">
            <a:noFill/>
          </a:ln>
        </p:spPr>
        <p:txBody>
          <a:bodyPr anchor="b" anchorCtr="0"/>
          <a:lstStyle/>
          <a:p>
            <a:pPr lvl="0" algn="r" eaLnBrk="1" hangingPunct="1"/>
            <a:fld id="{9A0DB2DC-4C9A-4742-B13C-FB6460FD3503}" type="slidenum">
              <a:rPr lang="en-GB" altLang="en-US" sz="1200" dirty="0">
                <a:latin typeface="Calibri" panose="020F0502020204030204" pitchFamily="34" charset="0"/>
              </a:rPr>
            </a:fld>
            <a:endParaRPr lang="en-GB" altLang="en-US" sz="1200" dirty="0">
              <a:latin typeface="Calibri" panose="020F050202020403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a:ln>
            <a:solidFill>
              <a:srgbClr val="000000">
                <a:alpha val="100000"/>
              </a:srgbClr>
            </a:solidFill>
            <a:miter lim="800000"/>
          </a:ln>
        </p:spPr>
      </p:sp>
      <p:sp>
        <p:nvSpPr>
          <p:cNvPr id="35843" name="Notes Placeholder 2"/>
          <p:cNvSpPr>
            <a:spLocks noGrp="1"/>
          </p:cNvSpPr>
          <p:nvPr>
            <p:ph type="body" idx="1"/>
          </p:nvPr>
        </p:nvSpPr>
        <p:spPr>
          <a:noFill/>
          <a:ln>
            <a:noFill/>
          </a:ln>
        </p:spPr>
        <p:txBody>
          <a:bodyPr wrap="square" lIns="91440" tIns="45720" rIns="91440" bIns="45720" anchor="t" anchorCtr="0"/>
          <a:lstStyle/>
          <a:p>
            <a:pPr lvl="0" eaLnBrk="1" hangingPunct="1">
              <a:spcBef>
                <a:spcPct val="0"/>
              </a:spcBef>
            </a:pPr>
            <a:endParaRPr lang="en-GB" altLang="en-US" dirty="0"/>
          </a:p>
        </p:txBody>
      </p:sp>
      <p:sp>
        <p:nvSpPr>
          <p:cNvPr id="35844" name="Slide Number Placeholder 3"/>
          <p:cNvSpPr txBox="1">
            <a:spLocks noGrp="1"/>
          </p:cNvSpPr>
          <p:nvPr>
            <p:ph type="sldNum" sz="quarter"/>
          </p:nvPr>
        </p:nvSpPr>
        <p:spPr>
          <a:xfrm>
            <a:off x="3884613" y="8685213"/>
            <a:ext cx="2971800" cy="458787"/>
          </a:xfrm>
          <a:prstGeom prst="rect">
            <a:avLst/>
          </a:prstGeom>
          <a:noFill/>
          <a:ln w="9525">
            <a:noFill/>
          </a:ln>
        </p:spPr>
        <p:txBody>
          <a:bodyPr anchor="b" anchorCtr="0"/>
          <a:lstStyle/>
          <a:p>
            <a:pPr lvl="0" algn="r" eaLnBrk="1" hangingPunct="1"/>
            <a:fld id="{9A0DB2DC-4C9A-4742-B13C-FB6460FD3503}" type="slidenum">
              <a:rPr lang="en-GB" altLang="en-US" sz="1200" dirty="0">
                <a:latin typeface="Calibri" panose="020F0502020204030204" pitchFamily="34" charset="0"/>
              </a:rPr>
            </a:fld>
            <a:endParaRPr lang="en-GB" altLang="en-US" sz="1200" dirty="0">
              <a:latin typeface="Calibri" panose="020F050202020403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a:ln>
            <a:solidFill>
              <a:srgbClr val="000000">
                <a:alpha val="100000"/>
              </a:srgbClr>
            </a:solidFill>
            <a:miter lim="800000"/>
          </a:ln>
        </p:spPr>
      </p:sp>
      <p:sp>
        <p:nvSpPr>
          <p:cNvPr id="37891" name="Notes Placeholder 2"/>
          <p:cNvSpPr>
            <a:spLocks noGrp="1"/>
          </p:cNvSpPr>
          <p:nvPr>
            <p:ph type="body" idx="1"/>
          </p:nvPr>
        </p:nvSpPr>
        <p:spPr>
          <a:noFill/>
          <a:ln>
            <a:noFill/>
          </a:ln>
        </p:spPr>
        <p:txBody>
          <a:bodyPr wrap="square" lIns="91440" tIns="45720" rIns="91440" bIns="45720" anchor="t" anchorCtr="0"/>
          <a:lstStyle/>
          <a:p>
            <a:pPr lvl="0" eaLnBrk="1" hangingPunct="1">
              <a:spcBef>
                <a:spcPct val="0"/>
              </a:spcBef>
            </a:pPr>
            <a:endParaRPr lang="en-GB" altLang="en-US" dirty="0"/>
          </a:p>
        </p:txBody>
      </p:sp>
      <p:sp>
        <p:nvSpPr>
          <p:cNvPr id="37892" name="Slide Number Placeholder 3"/>
          <p:cNvSpPr txBox="1">
            <a:spLocks noGrp="1"/>
          </p:cNvSpPr>
          <p:nvPr>
            <p:ph type="sldNum" sz="quarter"/>
          </p:nvPr>
        </p:nvSpPr>
        <p:spPr>
          <a:xfrm>
            <a:off x="3884613" y="8685213"/>
            <a:ext cx="2971800" cy="458787"/>
          </a:xfrm>
          <a:prstGeom prst="rect">
            <a:avLst/>
          </a:prstGeom>
          <a:noFill/>
          <a:ln w="9525">
            <a:noFill/>
          </a:ln>
        </p:spPr>
        <p:txBody>
          <a:bodyPr anchor="b" anchorCtr="0"/>
          <a:lstStyle/>
          <a:p>
            <a:pPr lvl="0" algn="r" eaLnBrk="1" hangingPunct="1"/>
            <a:fld id="{9A0DB2DC-4C9A-4742-B13C-FB6460FD3503}" type="slidenum">
              <a:rPr lang="en-GB" altLang="en-US" sz="1200" dirty="0">
                <a:latin typeface="Calibri" panose="020F0502020204030204" pitchFamily="34" charset="0"/>
              </a:rPr>
            </a:fld>
            <a:endParaRPr lang="en-GB" altLang="en-US" sz="1200" dirty="0">
              <a:latin typeface="Calibri" panose="020F050202020403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ln>
            <a:solidFill>
              <a:srgbClr val="000000">
                <a:alpha val="100000"/>
              </a:srgbClr>
            </a:solidFill>
            <a:miter lim="800000"/>
          </a:ln>
        </p:spPr>
      </p:sp>
      <p:sp>
        <p:nvSpPr>
          <p:cNvPr id="39939" name="Notes Placeholder 2"/>
          <p:cNvSpPr>
            <a:spLocks noGrp="1"/>
          </p:cNvSpPr>
          <p:nvPr>
            <p:ph type="body" idx="1"/>
          </p:nvPr>
        </p:nvSpPr>
        <p:spPr>
          <a:noFill/>
          <a:ln>
            <a:noFill/>
          </a:ln>
        </p:spPr>
        <p:txBody>
          <a:bodyPr wrap="square" lIns="91440" tIns="45720" rIns="91440" bIns="45720" anchor="t" anchorCtr="0"/>
          <a:lstStyle/>
          <a:p>
            <a:pPr lvl="0" eaLnBrk="1" hangingPunct="1">
              <a:spcBef>
                <a:spcPct val="0"/>
              </a:spcBef>
            </a:pPr>
            <a:endParaRPr lang="en-GB" altLang="en-US" dirty="0"/>
          </a:p>
        </p:txBody>
      </p:sp>
      <p:sp>
        <p:nvSpPr>
          <p:cNvPr id="39940" name="Slide Number Placeholder 3"/>
          <p:cNvSpPr txBox="1">
            <a:spLocks noGrp="1"/>
          </p:cNvSpPr>
          <p:nvPr>
            <p:ph type="sldNum" sz="quarter"/>
          </p:nvPr>
        </p:nvSpPr>
        <p:spPr>
          <a:xfrm>
            <a:off x="3884613" y="8685213"/>
            <a:ext cx="2971800" cy="458787"/>
          </a:xfrm>
          <a:prstGeom prst="rect">
            <a:avLst/>
          </a:prstGeom>
          <a:noFill/>
          <a:ln w="9525">
            <a:noFill/>
          </a:ln>
        </p:spPr>
        <p:txBody>
          <a:bodyPr anchor="b" anchorCtr="0"/>
          <a:lstStyle/>
          <a:p>
            <a:pPr lvl="0" algn="r" eaLnBrk="1" hangingPunct="1"/>
            <a:fld id="{9A0DB2DC-4C9A-4742-B13C-FB6460FD3503}" type="slidenum">
              <a:rPr lang="en-GB" altLang="en-US" sz="1200" dirty="0">
                <a:latin typeface="Calibri" panose="020F0502020204030204" pitchFamily="34" charset="0"/>
              </a:rPr>
            </a:fld>
            <a:endParaRPr lang="en-GB" altLang="en-US" sz="1200" dirty="0">
              <a:latin typeface="Calibri" panose="020F050202020403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a:ln>
            <a:solidFill>
              <a:srgbClr val="000000">
                <a:alpha val="100000"/>
              </a:srgbClr>
            </a:solidFill>
            <a:miter lim="800000"/>
          </a:ln>
        </p:spPr>
      </p:sp>
      <p:sp>
        <p:nvSpPr>
          <p:cNvPr id="41987" name="Notes Placeholder 2"/>
          <p:cNvSpPr>
            <a:spLocks noGrp="1"/>
          </p:cNvSpPr>
          <p:nvPr>
            <p:ph type="body" idx="1"/>
          </p:nvPr>
        </p:nvSpPr>
        <p:spPr>
          <a:noFill/>
          <a:ln>
            <a:noFill/>
          </a:ln>
        </p:spPr>
        <p:txBody>
          <a:bodyPr wrap="square" lIns="91440" tIns="45720" rIns="91440" bIns="45720" anchor="t" anchorCtr="0"/>
          <a:lstStyle/>
          <a:p>
            <a:pPr lvl="0" eaLnBrk="1" hangingPunct="1">
              <a:spcBef>
                <a:spcPct val="0"/>
              </a:spcBef>
            </a:pPr>
            <a:r>
              <a:rPr lang="en-US" altLang="en-US" dirty="0"/>
              <a:t>Children will be taught new graphemes and alternative graphemes for the sounds they already know.  They will begin to learn to choose the appropriate grapheme when spelling.  The children will be automatically decoding a large number of words for reading by this point.</a:t>
            </a:r>
            <a:endParaRPr lang="en-GB" altLang="en-US" dirty="0"/>
          </a:p>
          <a:p>
            <a:pPr lvl="0" eaLnBrk="1" hangingPunct="1">
              <a:spcBef>
                <a:spcPct val="0"/>
              </a:spcBef>
            </a:pPr>
            <a:endParaRPr lang="en-GB" altLang="en-US" dirty="0"/>
          </a:p>
        </p:txBody>
      </p:sp>
      <p:sp>
        <p:nvSpPr>
          <p:cNvPr id="41988" name="Slide Number Placeholder 3"/>
          <p:cNvSpPr txBox="1">
            <a:spLocks noGrp="1"/>
          </p:cNvSpPr>
          <p:nvPr>
            <p:ph type="sldNum" sz="quarter"/>
          </p:nvPr>
        </p:nvSpPr>
        <p:spPr>
          <a:xfrm>
            <a:off x="3884613" y="8685213"/>
            <a:ext cx="2971800" cy="458787"/>
          </a:xfrm>
          <a:prstGeom prst="rect">
            <a:avLst/>
          </a:prstGeom>
          <a:noFill/>
          <a:ln w="9525">
            <a:noFill/>
          </a:ln>
        </p:spPr>
        <p:txBody>
          <a:bodyPr anchor="b" anchorCtr="0"/>
          <a:lstStyle/>
          <a:p>
            <a:pPr lvl="0" algn="r" eaLnBrk="1" hangingPunct="1"/>
            <a:fld id="{9A0DB2DC-4C9A-4742-B13C-FB6460FD3503}" type="slidenum">
              <a:rPr lang="en-GB" altLang="en-US" sz="1200" dirty="0">
                <a:latin typeface="Calibri" panose="020F0502020204030204" pitchFamily="34" charset="0"/>
              </a:rPr>
            </a:fld>
            <a:endParaRPr lang="en-GB" altLang="en-US" sz="1200" dirty="0">
              <a:latin typeface="Calibri" panose="020F0502020204030204"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a:solidFill>
              <a:srgbClr val="000000">
                <a:alpha val="100000"/>
              </a:srgbClr>
            </a:solidFill>
            <a:miter lim="800000"/>
          </a:ln>
        </p:spPr>
      </p:sp>
      <p:sp>
        <p:nvSpPr>
          <p:cNvPr id="44035" name="Notes Placeholder 2"/>
          <p:cNvSpPr>
            <a:spLocks noGrp="1"/>
          </p:cNvSpPr>
          <p:nvPr>
            <p:ph type="body" idx="1"/>
          </p:nvPr>
        </p:nvSpPr>
        <p:spPr>
          <a:noFill/>
          <a:ln>
            <a:noFill/>
          </a:ln>
        </p:spPr>
        <p:txBody>
          <a:bodyPr wrap="square" lIns="91440" tIns="45720" rIns="91440" bIns="45720" anchor="t" anchorCtr="0"/>
          <a:lstStyle/>
          <a:p>
            <a:pPr lvl="0" eaLnBrk="1" hangingPunct="1">
              <a:spcBef>
                <a:spcPct val="0"/>
              </a:spcBef>
            </a:pPr>
            <a:r>
              <a:rPr lang="en-GB" altLang="en-US" dirty="0"/>
              <a:t>Pupils who have achieved the expected standard at the end of year 1 will have experience of decoding all of the types of words that appear in the year 1 phonics screening check. They will know the correct grapheme to go with most sounds and be able to blend phonemes in words in the screening check. </a:t>
            </a:r>
            <a:endParaRPr lang="en-GB" altLang="en-US" dirty="0"/>
          </a:p>
          <a:p>
            <a:pPr lvl="0" eaLnBrk="1" hangingPunct="1">
              <a:spcBef>
                <a:spcPct val="0"/>
              </a:spcBef>
            </a:pPr>
            <a:r>
              <a:rPr lang="en-GB" altLang="en-US" dirty="0"/>
              <a:t> </a:t>
            </a:r>
            <a:endParaRPr lang="en-GB" altLang="en-US" dirty="0"/>
          </a:p>
          <a:p>
            <a:pPr lvl="0" eaLnBrk="1" hangingPunct="1">
              <a:spcBef>
                <a:spcPct val="0"/>
              </a:spcBef>
            </a:pPr>
            <a:r>
              <a:rPr lang="en-GB" altLang="en-US" dirty="0"/>
              <a:t>‘Nonsense’ words or ‘alien’ words are designed to test pure phonic ability rather than knowledge of words. Examples might include ‘baf’, ‘gip’, ‘leet’, ‘stoof’.</a:t>
            </a:r>
            <a:endParaRPr lang="en-GB" altLang="en-US" dirty="0"/>
          </a:p>
          <a:p>
            <a:pPr lvl="0" eaLnBrk="1" hangingPunct="1">
              <a:spcBef>
                <a:spcPct val="0"/>
              </a:spcBef>
            </a:pPr>
            <a:endParaRPr lang="en-GB" altLang="en-US" dirty="0"/>
          </a:p>
          <a:p>
            <a:pPr lvl="0" eaLnBrk="1" hangingPunct="1">
              <a:spcBef>
                <a:spcPct val="0"/>
              </a:spcBef>
            </a:pPr>
            <a:r>
              <a:rPr lang="en-GB" altLang="en-US" dirty="0">
                <a:latin typeface="Twinkl" pitchFamily="50" charset="0"/>
              </a:rPr>
              <a:t>For more information about the format of the phonics check, see Twinkl’s ‘Year 1 Phonics Screening Check’ Powerpoint.</a:t>
            </a:r>
            <a:endParaRPr lang="en-US" altLang="en-US" dirty="0">
              <a:latin typeface="Twinkl" pitchFamily="50" charset="0"/>
            </a:endParaRPr>
          </a:p>
          <a:p>
            <a:pPr lvl="0" eaLnBrk="1" hangingPunct="1">
              <a:spcBef>
                <a:spcPct val="0"/>
              </a:spcBef>
            </a:pPr>
            <a:endParaRPr lang="en-GB" altLang="en-US" dirty="0"/>
          </a:p>
        </p:txBody>
      </p:sp>
      <p:sp>
        <p:nvSpPr>
          <p:cNvPr id="44036" name="Slide Number Placeholder 3"/>
          <p:cNvSpPr txBox="1">
            <a:spLocks noGrp="1"/>
          </p:cNvSpPr>
          <p:nvPr>
            <p:ph type="sldNum" sz="quarter"/>
          </p:nvPr>
        </p:nvSpPr>
        <p:spPr>
          <a:xfrm>
            <a:off x="3884613" y="8685213"/>
            <a:ext cx="2971800" cy="458787"/>
          </a:xfrm>
          <a:prstGeom prst="rect">
            <a:avLst/>
          </a:prstGeom>
          <a:noFill/>
          <a:ln w="9525">
            <a:noFill/>
          </a:ln>
        </p:spPr>
        <p:txBody>
          <a:bodyPr anchor="b" anchorCtr="0"/>
          <a:lstStyle/>
          <a:p>
            <a:pPr lvl="0" algn="r" eaLnBrk="1" hangingPunct="1"/>
            <a:fld id="{9A0DB2DC-4C9A-4742-B13C-FB6460FD3503}" type="slidenum">
              <a:rPr lang="en-GB" altLang="en-US" sz="1200" dirty="0">
                <a:latin typeface="Calibri" panose="020F0502020204030204" pitchFamily="34" charset="0"/>
              </a:rPr>
            </a:fld>
            <a:endParaRPr lang="en-GB" altLang="en-US" sz="1200" dirty="0">
              <a:latin typeface="Calibri" panose="020F050202020403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a:ln>
            <a:solidFill>
              <a:srgbClr val="000000">
                <a:alpha val="100000"/>
              </a:srgbClr>
            </a:solidFill>
            <a:miter lim="800000"/>
          </a:ln>
        </p:spPr>
      </p:sp>
      <p:sp>
        <p:nvSpPr>
          <p:cNvPr id="46083" name="Notes Placeholder 2"/>
          <p:cNvSpPr>
            <a:spLocks noGrp="1"/>
          </p:cNvSpPr>
          <p:nvPr>
            <p:ph type="body" idx="1"/>
          </p:nvPr>
        </p:nvSpPr>
        <p:spPr>
          <a:noFill/>
          <a:ln>
            <a:noFill/>
          </a:ln>
        </p:spPr>
        <p:txBody>
          <a:bodyPr wrap="square" lIns="91440" tIns="45720" rIns="91440" bIns="45720" anchor="t" anchorCtr="0"/>
          <a:lstStyle/>
          <a:p>
            <a:pPr lvl="0" eaLnBrk="1" hangingPunct="1">
              <a:spcBef>
                <a:spcPct val="0"/>
              </a:spcBef>
            </a:pPr>
            <a:r>
              <a:rPr lang="en-US" altLang="en-US" dirty="0">
                <a:latin typeface="Tuffy-TTF" panose="020B0603060100000000" pitchFamily="34" charset="0"/>
              </a:rPr>
              <a:t>In Phase 6, children will be reading longer and less familiar texts independently and fluently. It is crucial that, at this point, children are now reading to learn and reading for </a:t>
            </a:r>
            <a:r>
              <a:rPr lang="en-US" altLang="en-US" b="1" dirty="0">
                <a:latin typeface="Tuffy-TTF" panose="020B0603060100000000" pitchFamily="34" charset="0"/>
              </a:rPr>
              <a:t>pleasure</a:t>
            </a:r>
            <a:r>
              <a:rPr lang="en-US" altLang="en-US" dirty="0">
                <a:latin typeface="Tuffy-TTF" panose="020B0603060100000000" pitchFamily="34" charset="0"/>
              </a:rPr>
              <a:t>.</a:t>
            </a:r>
            <a:endParaRPr lang="en-US" altLang="en-US" dirty="0">
              <a:latin typeface="Tuffy-TTF" panose="020B0603060100000000" pitchFamily="34" charset="0"/>
            </a:endParaRPr>
          </a:p>
          <a:p>
            <a:pPr lvl="0" eaLnBrk="1" hangingPunct="1">
              <a:spcBef>
                <a:spcPct val="0"/>
              </a:spcBef>
            </a:pPr>
            <a:r>
              <a:rPr lang="en-US" altLang="en-US" dirty="0">
                <a:latin typeface="Tuffy-TTF" panose="020B0603060100000000" pitchFamily="34" charset="0"/>
              </a:rPr>
              <a:t>Children should be able to read the 300 high-frequency words.  At this point, it is important that comprehension strategies are developed so that children clarify meaning, ask and answer questions about the texts that they are reading, construct mental images during reading and summarise what they have read.</a:t>
            </a:r>
            <a:endParaRPr lang="en-US" altLang="en-US" dirty="0">
              <a:latin typeface="Tuffy-TTF" panose="020B0603060100000000" pitchFamily="34" charset="0"/>
            </a:endParaRPr>
          </a:p>
          <a:p>
            <a:pPr lvl="0" eaLnBrk="1" hangingPunct="1">
              <a:spcBef>
                <a:spcPct val="0"/>
              </a:spcBef>
            </a:pPr>
            <a:r>
              <a:rPr lang="en-US" altLang="en-US" dirty="0">
                <a:latin typeface="Tuffy-TTF" panose="020B0603060100000000" pitchFamily="34" charset="0"/>
              </a:rPr>
              <a:t>In spelling, children are introduced to the adding of suffixes and how to spell longer words.  Throughout the phase, children are encouraged to develop strategies for learning spellings. </a:t>
            </a:r>
            <a:endParaRPr lang="en-GB" altLang="en-US" dirty="0">
              <a:latin typeface="Tuffy-TTF" panose="020B0603060100000000" pitchFamily="34" charset="0"/>
            </a:endParaRPr>
          </a:p>
          <a:p>
            <a:pPr lvl="0" eaLnBrk="1" hangingPunct="1">
              <a:spcBef>
                <a:spcPct val="0"/>
              </a:spcBef>
            </a:pPr>
            <a:endParaRPr lang="en-GB" altLang="en-US" dirty="0"/>
          </a:p>
        </p:txBody>
      </p:sp>
      <p:sp>
        <p:nvSpPr>
          <p:cNvPr id="46084" name="Slide Number Placeholder 3"/>
          <p:cNvSpPr txBox="1">
            <a:spLocks noGrp="1"/>
          </p:cNvSpPr>
          <p:nvPr>
            <p:ph type="sldNum" sz="quarter"/>
          </p:nvPr>
        </p:nvSpPr>
        <p:spPr>
          <a:xfrm>
            <a:off x="3884613" y="8685213"/>
            <a:ext cx="2971800" cy="458787"/>
          </a:xfrm>
          <a:prstGeom prst="rect">
            <a:avLst/>
          </a:prstGeom>
          <a:noFill/>
          <a:ln w="9525">
            <a:noFill/>
          </a:ln>
        </p:spPr>
        <p:txBody>
          <a:bodyPr anchor="b" anchorCtr="0"/>
          <a:lstStyle/>
          <a:p>
            <a:pPr lvl="0" algn="r" eaLnBrk="1" hangingPunct="1"/>
            <a:fld id="{9A0DB2DC-4C9A-4742-B13C-FB6460FD3503}" type="slidenum">
              <a:rPr lang="en-GB" altLang="en-US" sz="1200" dirty="0">
                <a:latin typeface="Calibri" panose="020F0502020204030204" pitchFamily="34" charset="0"/>
              </a:rPr>
            </a:fld>
            <a:endParaRPr lang="en-GB" altLang="en-US" sz="1200" dirty="0">
              <a:latin typeface="Calibri" panose="020F0502020204030204"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a:ln>
            <a:solidFill>
              <a:srgbClr val="000000">
                <a:alpha val="100000"/>
              </a:srgbClr>
            </a:solidFill>
            <a:miter lim="800000"/>
          </a:ln>
        </p:spPr>
      </p:sp>
      <p:sp>
        <p:nvSpPr>
          <p:cNvPr id="50179" name="Notes Placeholder 2"/>
          <p:cNvSpPr>
            <a:spLocks noGrp="1"/>
          </p:cNvSpPr>
          <p:nvPr>
            <p:ph type="body" idx="1"/>
          </p:nvPr>
        </p:nvSpPr>
        <p:spPr>
          <a:noFill/>
          <a:ln>
            <a:noFill/>
          </a:ln>
        </p:spPr>
        <p:txBody>
          <a:bodyPr wrap="square" lIns="91440" tIns="45720" rIns="91440" bIns="45720" anchor="t" anchorCtr="0"/>
          <a:lstStyle/>
          <a:p>
            <a:pPr lvl="0" eaLnBrk="1" hangingPunct="1">
              <a:spcBef>
                <a:spcPct val="0"/>
              </a:spcBef>
            </a:pPr>
            <a:endParaRPr lang="en-GB" altLang="en-US" dirty="0"/>
          </a:p>
        </p:txBody>
      </p:sp>
      <p:sp>
        <p:nvSpPr>
          <p:cNvPr id="50180" name="Slide Number Placeholder 3"/>
          <p:cNvSpPr txBox="1">
            <a:spLocks noGrp="1"/>
          </p:cNvSpPr>
          <p:nvPr>
            <p:ph type="sldNum" sz="quarter"/>
          </p:nvPr>
        </p:nvSpPr>
        <p:spPr>
          <a:xfrm>
            <a:off x="3884613" y="8685213"/>
            <a:ext cx="2971800" cy="458787"/>
          </a:xfrm>
          <a:prstGeom prst="rect">
            <a:avLst/>
          </a:prstGeom>
          <a:noFill/>
          <a:ln w="9525">
            <a:noFill/>
          </a:ln>
        </p:spPr>
        <p:txBody>
          <a:bodyPr anchor="b" anchorCtr="0"/>
          <a:lstStyle/>
          <a:p>
            <a:pPr lvl="0" algn="r" eaLnBrk="1" hangingPunct="1"/>
            <a:fld id="{9A0DB2DC-4C9A-4742-B13C-FB6460FD3503}" type="slidenum">
              <a:rPr lang="en-GB" altLang="en-US" sz="1200" dirty="0">
                <a:latin typeface="Calibri" panose="020F0502020204030204" pitchFamily="34" charset="0"/>
              </a:rPr>
            </a:fld>
            <a:endParaRPr lang="en-GB" altLang="en-US" sz="1200" dirty="0">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rotWithShape="0">
          <a:blip r:embed="rId2"/>
          <a:stretch>
            <a:fillRect/>
          </a:stretch>
        </a:blipFill>
        <a:effectLst/>
      </p:bgPr>
    </p:bg>
    <p:spTree>
      <p:nvGrpSpPr>
        <p:cNvPr id="1" name=""/>
        <p:cNvGrpSpPr/>
        <p:nvPr/>
      </p:nvGrpSpPr>
      <p:grpSpPr>
        <a:xfrm>
          <a:off x="0" y="0"/>
          <a:ext cx="0" cy="0"/>
          <a:chOff x="0" y="0"/>
          <a:chExt cx="0" cy="0"/>
        </a:xfrm>
      </p:grpSpPr>
      <p:sp>
        <p:nvSpPr>
          <p:cNvPr id="4" name="Rounded Rectangle 3"/>
          <p:cNvSpPr/>
          <p:nvPr/>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GB" sz="1350" b="0" i="0" u="none" strike="noStrike" kern="1200" cap="none" spc="0" normalizeH="0" baseline="0" noProof="0" dirty="0">
                <a:ln>
                  <a:noFill/>
                </a:ln>
                <a:solidFill>
                  <a:schemeClr val="lt1"/>
                </a:solidFill>
                <a:effectLst/>
                <a:uLnTx/>
                <a:uFillTx/>
                <a:latin typeface="+mn-lt"/>
                <a:ea typeface="+mn-ea"/>
                <a:cs typeface="+mn-cs"/>
              </a:rPr>
              <a:t> </a:t>
            </a:r>
            <a:endParaRPr kumimoji="0" lang="en-GB" sz="1350" b="0" i="0" u="none" strike="noStrike" kern="1200" cap="none" spc="0" normalizeH="0" baseline="0" noProof="0" dirty="0">
              <a:ln>
                <a:noFill/>
              </a:ln>
              <a:solidFill>
                <a:schemeClr val="lt1"/>
              </a:solidFill>
              <a:effectLst/>
              <a:uLnTx/>
              <a:uFillTx/>
              <a:latin typeface="+mn-lt"/>
              <a:ea typeface="+mn-ea"/>
              <a:cs typeface="+mn-cs"/>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rotWithShape="0">
          <a:blip r:embed="rId2"/>
          <a:stretch>
            <a:fillRect/>
          </a:stretch>
        </a:blipFill>
        <a:effectLst/>
      </p:bgPr>
    </p:bg>
    <p:spTree>
      <p:nvGrpSpPr>
        <p:cNvPr id="1" name=""/>
        <p:cNvGrpSpPr/>
        <p:nvPr/>
      </p:nvGrpSpPr>
      <p:grpSpPr>
        <a:xfrm>
          <a:off x="0" y="0"/>
          <a:ext cx="0" cy="0"/>
          <a:chOff x="0" y="0"/>
          <a:chExt cx="0" cy="0"/>
        </a:xfrm>
      </p:grpSpPr>
      <p:sp>
        <p:nvSpPr>
          <p:cNvPr id="4" name="Rounded Rectangle 4"/>
          <p:cNvSpPr/>
          <p:nvPr/>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GB" sz="1350" b="0" i="0" u="none" strike="noStrike" kern="1200" cap="none" spc="0" normalizeH="0" baseline="0" noProof="0" dirty="0">
                <a:ln>
                  <a:noFill/>
                </a:ln>
                <a:solidFill>
                  <a:schemeClr val="lt1"/>
                </a:solidFill>
                <a:effectLst/>
                <a:uLnTx/>
                <a:uFillTx/>
                <a:latin typeface="+mn-lt"/>
                <a:ea typeface="+mn-ea"/>
                <a:cs typeface="+mn-cs"/>
              </a:rPr>
              <a:t> </a:t>
            </a:r>
            <a:endParaRPr kumimoji="0" lang="en-GB" sz="1350" b="0" i="0" u="none" strike="noStrike" kern="1200" cap="none" spc="0" normalizeH="0" baseline="0" noProof="0" dirty="0">
              <a:ln>
                <a:noFill/>
              </a:ln>
              <a:solidFill>
                <a:schemeClr val="lt1"/>
              </a:solidFill>
              <a:effectLst/>
              <a:uLnTx/>
              <a:uFillTx/>
              <a:latin typeface="+mn-lt"/>
              <a:ea typeface="+mn-ea"/>
              <a:cs typeface="+mn-cs"/>
            </a:endParaRP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rotWithShape="0">
          <a:blip r:embed="rId2"/>
          <a:stretch>
            <a:fillRect/>
          </a:stretch>
        </a:blipFill>
        <a:effectLst/>
      </p:bgPr>
    </p:bg>
    <p:spTree>
      <p:nvGrpSpPr>
        <p:cNvPr id="1" name=""/>
        <p:cNvGrpSpPr/>
        <p:nvPr/>
      </p:nvGrpSpPr>
      <p:grpSpPr>
        <a:xfrm>
          <a:off x="0" y="0"/>
          <a:ext cx="0" cy="0"/>
          <a:chOff x="0" y="0"/>
          <a:chExt cx="0" cy="0"/>
        </a:xfrm>
      </p:grpSpPr>
      <p:sp>
        <p:nvSpPr>
          <p:cNvPr id="4" name="Rounded Rectangle 6"/>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GB" sz="1350" b="0" i="0" u="none" strike="noStrike" kern="1200" cap="none" spc="0" normalizeH="0" baseline="0" noProof="0" dirty="0">
                <a:ln>
                  <a:noFill/>
                </a:ln>
                <a:solidFill>
                  <a:schemeClr val="lt1"/>
                </a:solidFill>
                <a:effectLst/>
                <a:uLnTx/>
                <a:uFillTx/>
                <a:latin typeface="+mn-lt"/>
                <a:ea typeface="+mn-ea"/>
                <a:cs typeface="+mn-cs"/>
              </a:rPr>
              <a:t> </a:t>
            </a:r>
            <a:endParaRPr kumimoji="0" lang="en-GB" sz="1350" b="0" i="0" u="none" strike="noStrike" kern="1200" cap="none" spc="0" normalizeH="0" baseline="0" noProof="0" dirty="0">
              <a:ln>
                <a:noFill/>
              </a:ln>
              <a:solidFill>
                <a:schemeClr val="lt1"/>
              </a:solidFill>
              <a:effectLst/>
              <a:uLnTx/>
              <a:uFillTx/>
              <a:latin typeface="+mn-lt"/>
              <a:ea typeface="+mn-ea"/>
              <a:cs typeface="+mn-cs"/>
            </a:endParaRPr>
          </a:p>
        </p:txBody>
      </p:sp>
      <p:sp>
        <p:nvSpPr>
          <p:cNvPr id="5" name="Rounded Rectangle 7"/>
          <p:cNvSpPr/>
          <p:nvPr/>
        </p:nvSpPr>
        <p:spPr bwMode="auto">
          <a:xfrm>
            <a:off x="503238" y="512763"/>
            <a:ext cx="8137525" cy="2192338"/>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GB" sz="1350" b="0" i="0" u="none" strike="noStrike" kern="1200" cap="none" spc="0" normalizeH="0" baseline="0" noProof="0" dirty="0">
                <a:ln>
                  <a:noFill/>
                </a:ln>
                <a:solidFill>
                  <a:schemeClr val="lt1"/>
                </a:solidFill>
                <a:effectLst/>
                <a:uLnTx/>
                <a:uFillTx/>
                <a:latin typeface="+mn-lt"/>
                <a:ea typeface="+mn-ea"/>
                <a:cs typeface="+mn-cs"/>
              </a:rPr>
              <a:t> </a:t>
            </a:r>
            <a:endParaRPr kumimoji="0" lang="en-GB" sz="1350" b="0" i="0" u="none" strike="noStrike" kern="1200" cap="none" spc="0" normalizeH="0" baseline="0" noProof="0" dirty="0">
              <a:ln>
                <a:noFill/>
              </a:ln>
              <a:solidFill>
                <a:schemeClr val="lt1"/>
              </a:solidFill>
              <a:effectLst/>
              <a:uLnTx/>
              <a:uFillTx/>
              <a:latin typeface="+mn-lt"/>
              <a:ea typeface="+mn-ea"/>
              <a:cs typeface="+mn-cs"/>
            </a:endParaRPr>
          </a:p>
        </p:txBody>
      </p:sp>
      <p:sp>
        <p:nvSpPr>
          <p:cNvPr id="6" name="Title 1"/>
          <p:cNvSpPr txBox="1"/>
          <p:nvPr/>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sz="3600" b="1" i="0" u="none" strike="noStrike" kern="1200" cap="none" spc="0" normalizeH="0" baseline="0" noProof="0" dirty="0">
                <a:ln>
                  <a:noFill/>
                </a:ln>
                <a:solidFill>
                  <a:schemeClr val="tx1"/>
                </a:solidFill>
                <a:effectLst/>
                <a:uLnTx/>
                <a:uFillTx/>
                <a:latin typeface="Twinkl" pitchFamily="50" charset="0"/>
                <a:ea typeface="+mj-ea"/>
                <a:cs typeface="+mj-cs"/>
              </a:rPr>
              <a:t>Success Criteria</a:t>
            </a:r>
            <a:endParaRPr kumimoji="0" lang="en-US" sz="3600" b="1" i="0" u="none" strike="noStrike" kern="1200" cap="none" spc="0" normalizeH="0" baseline="0" noProof="0" dirty="0">
              <a:ln>
                <a:noFill/>
              </a:ln>
              <a:solidFill>
                <a:schemeClr val="tx1"/>
              </a:solidFill>
              <a:effectLst/>
              <a:uLnTx/>
              <a:uFillTx/>
              <a:latin typeface="Twinkl" pitchFamily="50" charset="0"/>
              <a:ea typeface="+mj-ea"/>
              <a:cs typeface="+mj-cs"/>
            </a:endParaRPr>
          </a:p>
        </p:txBody>
      </p:sp>
      <p:sp>
        <p:nvSpPr>
          <p:cNvPr id="7" name="Title 1"/>
          <p:cNvSpPr txBox="1"/>
          <p:nvPr/>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sz="3600" b="1" i="0" u="none" strike="noStrike" kern="1200" cap="none" spc="0" normalizeH="0" baseline="0" noProof="0" dirty="0">
                <a:ln>
                  <a:noFill/>
                </a:ln>
                <a:solidFill>
                  <a:schemeClr val="tx1"/>
                </a:solidFill>
                <a:effectLst/>
                <a:uLnTx/>
                <a:uFillTx/>
                <a:latin typeface="Twinkl" pitchFamily="50" charset="0"/>
                <a:ea typeface="+mj-ea"/>
                <a:cs typeface="+mj-cs"/>
              </a:rPr>
              <a:t>Aim</a:t>
            </a:r>
            <a:endParaRPr kumimoji="0" lang="en-US" sz="3600" b="1" i="0" u="none" strike="noStrike" kern="1200" cap="none" spc="0" normalizeH="0" baseline="0" noProof="0" dirty="0">
              <a:ln>
                <a:noFill/>
              </a:ln>
              <a:solidFill>
                <a:schemeClr val="tx1"/>
              </a:solidFill>
              <a:effectLst/>
              <a:uLnTx/>
              <a:uFillTx/>
              <a:latin typeface="Twinkl" pitchFamily="50" charset="0"/>
              <a:ea typeface="+mj-ea"/>
              <a:cs typeface="+mj-cs"/>
            </a:endParaRPr>
          </a:p>
        </p:txBody>
      </p:sp>
      <p:sp>
        <p:nvSpPr>
          <p:cNvPr id="8" name="Content Placeholder 15"/>
          <p:cNvSpPr txBox="1"/>
          <p:nvPr/>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defRPr/>
            </a:pPr>
            <a:r>
              <a:rPr kumimoji="0" lang="en-GB" sz="1800" b="0" i="0" u="none" strike="noStrike" kern="1200" cap="none" spc="0" normalizeH="0" baseline="0" noProof="0" dirty="0">
                <a:ln>
                  <a:noFill/>
                </a:ln>
                <a:solidFill>
                  <a:srgbClr val="1C1C1C"/>
                </a:solidFill>
                <a:effectLst/>
                <a:uLnTx/>
                <a:uFillTx/>
                <a:latin typeface="Twinkl" pitchFamily="50" charset="0"/>
                <a:ea typeface="Sassoon Infant Rg" panose="02000503030000020003" pitchFamily="50" charset="0"/>
                <a:cs typeface="+mn-cs"/>
              </a:rPr>
              <a:t>Statement 1 Lorem ipsum </a:t>
            </a:r>
            <a:r>
              <a:rPr kumimoji="0" lang="en-GB" sz="1800" b="0" i="0" u="none" strike="noStrike" kern="1200" cap="none" spc="0" normalizeH="0" baseline="0" noProof="0" dirty="0" err="1">
                <a:ln>
                  <a:noFill/>
                </a:ln>
                <a:solidFill>
                  <a:srgbClr val="1C1C1C"/>
                </a:solidFill>
                <a:effectLst/>
                <a:uLnTx/>
                <a:uFillTx/>
                <a:latin typeface="Twinkl" pitchFamily="50" charset="0"/>
                <a:ea typeface="Sassoon Infant Rg" panose="02000503030000020003" pitchFamily="50" charset="0"/>
                <a:cs typeface="+mn-cs"/>
              </a:rPr>
              <a:t>dolor</a:t>
            </a:r>
            <a:r>
              <a:rPr kumimoji="0" lang="en-GB" sz="1800" b="0" i="0" u="none" strike="noStrike" kern="1200" cap="none" spc="0" normalizeH="0" baseline="0" noProof="0" dirty="0">
                <a:ln>
                  <a:noFill/>
                </a:ln>
                <a:solidFill>
                  <a:srgbClr val="1C1C1C"/>
                </a:solidFill>
                <a:effectLst/>
                <a:uLnTx/>
                <a:uFillTx/>
                <a:latin typeface="Twinkl" pitchFamily="50" charset="0"/>
                <a:ea typeface="Sassoon Infant Rg" panose="02000503030000020003" pitchFamily="50" charset="0"/>
                <a:cs typeface="+mn-cs"/>
              </a:rPr>
              <a:t> sit </a:t>
            </a:r>
            <a:r>
              <a:rPr kumimoji="0" lang="en-GB" sz="1800" b="0" i="0" u="none" strike="noStrike" kern="1200" cap="none" spc="0" normalizeH="0" baseline="0" noProof="0" dirty="0" err="1">
                <a:ln>
                  <a:noFill/>
                </a:ln>
                <a:solidFill>
                  <a:srgbClr val="1C1C1C"/>
                </a:solidFill>
                <a:effectLst/>
                <a:uLnTx/>
                <a:uFillTx/>
                <a:latin typeface="Twinkl" pitchFamily="50" charset="0"/>
                <a:ea typeface="Sassoon Infant Rg" panose="02000503030000020003" pitchFamily="50" charset="0"/>
                <a:cs typeface="+mn-cs"/>
              </a:rPr>
              <a:t>amet</a:t>
            </a:r>
            <a:r>
              <a:rPr kumimoji="0" lang="en-GB" sz="1800" b="0" i="0" u="none" strike="noStrike" kern="1200" cap="none" spc="0" normalizeH="0" baseline="0" noProof="0" dirty="0">
                <a:ln>
                  <a:noFill/>
                </a:ln>
                <a:solidFill>
                  <a:srgbClr val="1C1C1C"/>
                </a:solidFill>
                <a:effectLst/>
                <a:uLnTx/>
                <a:uFillTx/>
                <a:latin typeface="Twinkl" pitchFamily="50" charset="0"/>
                <a:ea typeface="Sassoon Infant Rg" panose="02000503030000020003" pitchFamily="50" charset="0"/>
                <a:cs typeface="+mn-cs"/>
              </a:rPr>
              <a:t>, </a:t>
            </a:r>
            <a:r>
              <a:rPr kumimoji="0" lang="en-GB" sz="1800" b="0" i="0" u="none" strike="noStrike" kern="1200" cap="none" spc="0" normalizeH="0" baseline="0" noProof="0" dirty="0" err="1">
                <a:ln>
                  <a:noFill/>
                </a:ln>
                <a:solidFill>
                  <a:srgbClr val="1C1C1C"/>
                </a:solidFill>
                <a:effectLst/>
                <a:uLnTx/>
                <a:uFillTx/>
                <a:latin typeface="Twinkl" pitchFamily="50" charset="0"/>
                <a:ea typeface="Sassoon Infant Rg" panose="02000503030000020003" pitchFamily="50" charset="0"/>
                <a:cs typeface="+mn-cs"/>
              </a:rPr>
              <a:t>consectetur</a:t>
            </a:r>
            <a:r>
              <a:rPr kumimoji="0" lang="en-GB" sz="1800" b="0" i="0" u="none" strike="noStrike" kern="1200" cap="none" spc="0" normalizeH="0" baseline="0" noProof="0" dirty="0">
                <a:ln>
                  <a:noFill/>
                </a:ln>
                <a:solidFill>
                  <a:srgbClr val="1C1C1C"/>
                </a:solidFill>
                <a:effectLst/>
                <a:uLnTx/>
                <a:uFillTx/>
                <a:latin typeface="Twinkl" pitchFamily="50" charset="0"/>
                <a:ea typeface="Sassoon Infant Rg" panose="02000503030000020003" pitchFamily="50" charset="0"/>
                <a:cs typeface="+mn-cs"/>
              </a:rPr>
              <a:t> </a:t>
            </a:r>
            <a:r>
              <a:rPr kumimoji="0" lang="en-GB" sz="1800" b="0" i="0" u="none" strike="noStrike" kern="1200" cap="none" spc="0" normalizeH="0" baseline="0" noProof="0" dirty="0" err="1">
                <a:ln>
                  <a:noFill/>
                </a:ln>
                <a:solidFill>
                  <a:srgbClr val="1C1C1C"/>
                </a:solidFill>
                <a:effectLst/>
                <a:uLnTx/>
                <a:uFillTx/>
                <a:latin typeface="Twinkl" pitchFamily="50" charset="0"/>
                <a:ea typeface="Sassoon Infant Rg" panose="02000503030000020003" pitchFamily="50" charset="0"/>
                <a:cs typeface="+mn-cs"/>
              </a:rPr>
              <a:t>adipiscing</a:t>
            </a:r>
            <a:r>
              <a:rPr kumimoji="0" lang="en-GB" sz="1800" b="0" i="0" u="none" strike="noStrike" kern="1200" cap="none" spc="0" normalizeH="0" baseline="0" noProof="0" dirty="0">
                <a:ln>
                  <a:noFill/>
                </a:ln>
                <a:solidFill>
                  <a:srgbClr val="1C1C1C"/>
                </a:solidFill>
                <a:effectLst/>
                <a:uLnTx/>
                <a:uFillTx/>
                <a:latin typeface="Twinkl" pitchFamily="50" charset="0"/>
                <a:ea typeface="Sassoon Infant Rg" panose="02000503030000020003" pitchFamily="50" charset="0"/>
                <a:cs typeface="+mn-cs"/>
              </a:rPr>
              <a:t> </a:t>
            </a:r>
            <a:r>
              <a:rPr kumimoji="0" lang="en-GB" sz="1800" b="0" i="0" u="none" strike="noStrike" kern="1200" cap="none" spc="0" normalizeH="0" baseline="0" noProof="0" dirty="0" err="1">
                <a:ln>
                  <a:noFill/>
                </a:ln>
                <a:solidFill>
                  <a:srgbClr val="1C1C1C"/>
                </a:solidFill>
                <a:effectLst/>
                <a:uLnTx/>
                <a:uFillTx/>
                <a:latin typeface="Twinkl" pitchFamily="50" charset="0"/>
                <a:ea typeface="Sassoon Infant Rg" panose="02000503030000020003" pitchFamily="50" charset="0"/>
                <a:cs typeface="+mn-cs"/>
              </a:rPr>
              <a:t>elit</a:t>
            </a:r>
            <a:r>
              <a:rPr kumimoji="0" lang="en-GB" sz="1800" b="0" i="0" u="none" strike="noStrike" kern="1200" cap="none" spc="0" normalizeH="0" baseline="0" noProof="0" dirty="0">
                <a:ln>
                  <a:noFill/>
                </a:ln>
                <a:solidFill>
                  <a:srgbClr val="1C1C1C"/>
                </a:solidFill>
                <a:effectLst/>
                <a:uLnTx/>
                <a:uFillTx/>
                <a:latin typeface="Twinkl" pitchFamily="50" charset="0"/>
                <a:ea typeface="Sassoon Infant Rg" panose="02000503030000020003" pitchFamily="50" charset="0"/>
                <a:cs typeface="+mn-cs"/>
              </a:rPr>
              <a:t>.</a:t>
            </a:r>
            <a:endParaRPr kumimoji="0" lang="en-GB" sz="1800" b="0" i="0" u="none" strike="noStrike" kern="1200" cap="none" spc="0" normalizeH="0" baseline="0" noProof="0" dirty="0">
              <a:ln>
                <a:noFill/>
              </a:ln>
              <a:solidFill>
                <a:srgbClr val="1C1C1C"/>
              </a:solidFill>
              <a:effectLst/>
              <a:uLnTx/>
              <a:uFillTx/>
              <a:latin typeface="Twinkl" pitchFamily="50" charset="0"/>
              <a:ea typeface="Sassoon Infant Rg" panose="02000503030000020003" pitchFamily="50" charset="0"/>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defRPr/>
            </a:pPr>
            <a:r>
              <a:rPr kumimoji="0" lang="en-GB" sz="1800" b="0" i="0" u="none" strike="noStrike" kern="1200" cap="none" spc="0" normalizeH="0" baseline="0" noProof="0" dirty="0">
                <a:ln>
                  <a:noFill/>
                </a:ln>
                <a:solidFill>
                  <a:srgbClr val="1C1C1C"/>
                </a:solidFill>
                <a:effectLst/>
                <a:uLnTx/>
                <a:uFillTx/>
                <a:latin typeface="Twinkl" pitchFamily="50" charset="0"/>
                <a:ea typeface="Sassoon Infant Rg" panose="02000503030000020003" pitchFamily="50" charset="0"/>
                <a:cs typeface="+mn-cs"/>
              </a:rPr>
              <a:t>Statement 2</a:t>
            </a:r>
            <a:endParaRPr kumimoji="0" lang="en-GB" sz="1800" b="0" i="0" u="none" strike="noStrike" kern="1200" cap="none" spc="0" normalizeH="0" baseline="0" noProof="0" dirty="0">
              <a:ln>
                <a:noFill/>
              </a:ln>
              <a:solidFill>
                <a:srgbClr val="1C1C1C"/>
              </a:solidFill>
              <a:effectLst/>
              <a:uLnTx/>
              <a:uFillTx/>
              <a:latin typeface="Twinkl" pitchFamily="50" charset="0"/>
              <a:ea typeface="Sassoon Infant Rg" panose="02000503030000020003" pitchFamily="50" charset="0"/>
              <a:cs typeface="+mn-cs"/>
            </a:endParaRP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defRPr/>
            </a:pPr>
            <a:r>
              <a:rPr kumimoji="0" lang="en-GB" sz="1600" b="0" i="0" u="none" strike="noStrike" kern="1200" cap="none" spc="0" normalizeH="0" baseline="0" noProof="0" dirty="0">
                <a:ln>
                  <a:noFill/>
                </a:ln>
                <a:solidFill>
                  <a:srgbClr val="1C1C1C"/>
                </a:solidFill>
                <a:effectLst/>
                <a:uLnTx/>
                <a:uFillTx/>
                <a:latin typeface="Twinkl" pitchFamily="50" charset="0"/>
                <a:ea typeface="Sassoon Infant Rg" panose="02000503030000020003" pitchFamily="50" charset="0"/>
                <a:cs typeface="+mn-cs"/>
              </a:rPr>
              <a:t>Sub statement</a:t>
            </a:r>
            <a:endParaRPr kumimoji="0" lang="en-GB" sz="1600" b="0" i="0" u="none" strike="noStrike" kern="1200" cap="none" spc="0" normalizeH="0" baseline="0" noProof="0" dirty="0">
              <a:ln>
                <a:noFill/>
              </a:ln>
              <a:solidFill>
                <a:srgbClr val="1C1C1C"/>
              </a:solidFill>
              <a:effectLst/>
              <a:uLnTx/>
              <a:uFillTx/>
              <a:latin typeface="Twinkl" pitchFamily="50" charset="0"/>
              <a:ea typeface="Sassoon Infant Rg" panose="02000503030000020003" pitchFamily="50" charset="0"/>
              <a:cs typeface="+mn-cs"/>
            </a:endParaRP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endParaRPr lang="en-US"/>
          </a:p>
          <a:p>
            <a:pPr lvl="1"/>
            <a:r>
              <a:rPr lang="en-US"/>
              <a:t>Second level</a:t>
            </a:r>
            <a:endParaRPr lang="en-US"/>
          </a:p>
          <a:p>
            <a:pPr lvl="2"/>
            <a:r>
              <a:rPr lang="en-US"/>
              <a:t>Third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5122" name="Picture 3"/>
          <p:cNvPicPr>
            <a:picLocks noChangeAspect="1"/>
          </p:cNvPicPr>
          <p:nvPr userDrawn="1"/>
        </p:nvPicPr>
        <p:blipFill>
          <a:blip r:embed="rId3"/>
          <a:stretch>
            <a:fillRect/>
          </a:stretch>
        </p:blipFill>
        <p:spPr>
          <a:xfrm>
            <a:off x="8523288" y="6196013"/>
            <a:ext cx="576262" cy="581025"/>
          </a:xfrm>
          <a:prstGeom prst="rect">
            <a:avLst/>
          </a:prstGeom>
          <a:noFill/>
          <a:ln w="9525">
            <a:noFill/>
          </a:ln>
        </p:spPr>
      </p:pic>
    </p:spTree>
  </p:cSld>
  <p:clrMapOvr>
    <a:masterClrMapping/>
  </p:clrMapOvr>
</p:sldLayout>
</file>

<file path=ppt/slideMasters/_rels/slideMaster1.xml.rels><?xml version="1.0" encoding="UTF-8" standalone="yes"?>
<Relationships xmlns="http://schemas.openxmlformats.org/package/2006/relationships"><Relationship Id="rId7" Type="http://schemas.openxmlformats.org/officeDocument/2006/relationships/theme" Target="../theme/theme1.xml"/><Relationship Id="rId6" Type="http://schemas.openxmlformats.org/officeDocument/2006/relationships/image" Target="../media/image1.jpeg"/><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6"/>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a:xfrm>
            <a:off x="490538" y="695325"/>
            <a:ext cx="8162925" cy="1150938"/>
          </a:xfrm>
          <a:prstGeom prst="roundRect">
            <a:avLst>
              <a:gd name="adj" fmla="val 9639"/>
            </a:avLst>
          </a:prstGeom>
          <a:noFill/>
          <a:ln w="25400">
            <a:noFill/>
          </a:ln>
        </p:spPr>
        <p:txBody>
          <a:bodyPr lIns="252000" tIns="252000" rIns="252000" bIns="252000" anchor="ctr" anchorCtr="1"/>
          <a:lstStyle/>
          <a:p>
            <a:pPr lvl="0"/>
            <a:r>
              <a:rPr lang="en-US" altLang="en-US" dirty="0"/>
              <a:t>Click to edit Master title style</a:t>
            </a:r>
            <a:endParaRPr lang="en-US" altLang="en-US" dirty="0"/>
          </a:p>
        </p:txBody>
      </p:sp>
      <p:sp>
        <p:nvSpPr>
          <p:cNvPr id="1027" name="Text Placeholder 2"/>
          <p:cNvSpPr>
            <a:spLocks noGrp="1"/>
          </p:cNvSpPr>
          <p:nvPr>
            <p:ph type="body" idx="1"/>
          </p:nvPr>
        </p:nvSpPr>
        <p:spPr>
          <a:xfrm>
            <a:off x="490538" y="1957388"/>
            <a:ext cx="8162925" cy="4387850"/>
          </a:xfrm>
          <a:prstGeom prst="roundRect">
            <a:avLst>
              <a:gd name="adj" fmla="val 2583"/>
            </a:avLst>
          </a:prstGeom>
          <a:noFill/>
          <a:ln w="25400">
            <a:noFill/>
          </a:ln>
        </p:spPr>
        <p:txBody>
          <a:bodyPr lIns="252000" tIns="252000" rIns="252000" bIns="252000"/>
          <a:lstStyle/>
          <a:p>
            <a:pPr lvl="0"/>
            <a:r>
              <a:rPr lang="en-US" altLang="en-US" dirty="0"/>
              <a:t>Edit Master text styles</a:t>
            </a:r>
            <a:endParaRPr lang="en-US" altLang="en-US" dirty="0"/>
          </a:p>
          <a:p>
            <a:pPr lvl="1"/>
            <a:r>
              <a:rPr lang="en-US" altLang="en-US" dirty="0"/>
              <a:t>Second level</a:t>
            </a:r>
            <a:endParaRPr lang="en-US" altLang="en-US" dirty="0"/>
          </a:p>
          <a:p>
            <a:pPr lvl="2"/>
            <a:r>
              <a:rPr lang="en-US" altLang="en-US" dirty="0"/>
              <a:t>Third level</a:t>
            </a:r>
            <a:endParaRPr lang="en-US" altLang="en-US" dirty="0"/>
          </a:p>
          <a:p>
            <a:pPr lvl="3"/>
            <a:r>
              <a:rPr lang="en-US" altLang="en-US" dirty="0"/>
              <a:t>Fourth level</a:t>
            </a:r>
            <a:endParaRPr lang="en-US" altLang="en-US" dirty="0"/>
          </a:p>
          <a:p>
            <a:pPr lvl="4"/>
            <a:r>
              <a:rPr lang="en-US" altLang="en-US" dirty="0"/>
              <a:t>Fifth level</a:t>
            </a:r>
            <a:endParaRPr lang="en-US"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hf sldNum="0" hdr="0" ftr="0" dt="0"/>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50" charset="0"/>
        </a:defRPr>
      </a:lvl2pPr>
      <a:lvl3pPr algn="l" rtl="0" eaLnBrk="0" fontAlgn="base" hangingPunct="0">
        <a:lnSpc>
          <a:spcPct val="90000"/>
        </a:lnSpc>
        <a:spcBef>
          <a:spcPct val="0"/>
        </a:spcBef>
        <a:spcAft>
          <a:spcPct val="0"/>
        </a:spcAft>
        <a:defRPr sz="4000" b="1">
          <a:solidFill>
            <a:srgbClr val="1C1C1C"/>
          </a:solidFill>
          <a:latin typeface="Twinkl" pitchFamily="50" charset="0"/>
        </a:defRPr>
      </a:lvl3pPr>
      <a:lvl4pPr algn="l" rtl="0" eaLnBrk="0" fontAlgn="base" hangingPunct="0">
        <a:lnSpc>
          <a:spcPct val="90000"/>
        </a:lnSpc>
        <a:spcBef>
          <a:spcPct val="0"/>
        </a:spcBef>
        <a:spcAft>
          <a:spcPct val="0"/>
        </a:spcAft>
        <a:defRPr sz="4000" b="1">
          <a:solidFill>
            <a:srgbClr val="1C1C1C"/>
          </a:solidFill>
          <a:latin typeface="Twinkl" pitchFamily="50" charset="0"/>
        </a:defRPr>
      </a:lvl4pPr>
      <a:lvl5pPr algn="l" rtl="0" eaLnBrk="0" fontAlgn="base" hangingPunct="0">
        <a:lnSpc>
          <a:spcPct val="90000"/>
        </a:lnSpc>
        <a:spcBef>
          <a:spcPct val="0"/>
        </a:spcBef>
        <a:spcAft>
          <a:spcPct val="0"/>
        </a:spcAft>
        <a:defRPr sz="4000" b="1">
          <a:solidFill>
            <a:srgbClr val="1C1C1C"/>
          </a:solidFill>
          <a:latin typeface="Twinkl" pitchFamily="50" charset="0"/>
        </a:defRPr>
      </a:lvl5pPr>
      <a:lvl6pPr marL="457200" algn="l" rtl="0" fontAlgn="base">
        <a:lnSpc>
          <a:spcPct val="90000"/>
        </a:lnSpc>
        <a:spcBef>
          <a:spcPct val="0"/>
        </a:spcBef>
        <a:spcAft>
          <a:spcPct val="0"/>
        </a:spcAft>
        <a:defRPr sz="4000" b="1">
          <a:solidFill>
            <a:srgbClr val="1C1C1C"/>
          </a:solidFill>
          <a:latin typeface="Twinkl" pitchFamily="50" charset="0"/>
        </a:defRPr>
      </a:lvl6pPr>
      <a:lvl7pPr marL="914400" algn="l" rtl="0" fontAlgn="base">
        <a:lnSpc>
          <a:spcPct val="90000"/>
        </a:lnSpc>
        <a:spcBef>
          <a:spcPct val="0"/>
        </a:spcBef>
        <a:spcAft>
          <a:spcPct val="0"/>
        </a:spcAft>
        <a:defRPr sz="4000" b="1">
          <a:solidFill>
            <a:srgbClr val="1C1C1C"/>
          </a:solidFill>
          <a:latin typeface="Twinkl" pitchFamily="50" charset="0"/>
        </a:defRPr>
      </a:lvl7pPr>
      <a:lvl8pPr marL="1371600" algn="l" rtl="0" fontAlgn="base">
        <a:lnSpc>
          <a:spcPct val="90000"/>
        </a:lnSpc>
        <a:spcBef>
          <a:spcPct val="0"/>
        </a:spcBef>
        <a:spcAft>
          <a:spcPct val="0"/>
        </a:spcAft>
        <a:defRPr sz="4000" b="1">
          <a:solidFill>
            <a:srgbClr val="1C1C1C"/>
          </a:solidFill>
          <a:latin typeface="Twinkl" pitchFamily="50" charset="0"/>
        </a:defRPr>
      </a:lvl8pPr>
      <a:lvl9pPr marL="1828800" algn="l" rtl="0" fontAlgn="base">
        <a:lnSpc>
          <a:spcPct val="90000"/>
        </a:lnSpc>
        <a:spcBef>
          <a:spcPct val="0"/>
        </a:spcBef>
        <a:spcAft>
          <a:spcPct val="0"/>
        </a:spcAft>
        <a:defRPr sz="4000" b="1">
          <a:solidFill>
            <a:srgbClr val="1C1C1C"/>
          </a:solidFill>
          <a:latin typeface="Twinkl"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3.xml"/><Relationship Id="rId1"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9" Type="http://schemas.openxmlformats.org/officeDocument/2006/relationships/image" Target="../media/image15.png"/><Relationship Id="rId8" Type="http://schemas.openxmlformats.org/officeDocument/2006/relationships/image" Target="../media/image14.png"/><Relationship Id="rId7" Type="http://schemas.openxmlformats.org/officeDocument/2006/relationships/image" Target="../media/image13.png"/><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3" Type="http://schemas.openxmlformats.org/officeDocument/2006/relationships/image" Target="../media/image9.png"/><Relationship Id="rId2" Type="http://schemas.openxmlformats.org/officeDocument/2006/relationships/image" Target="../media/image8.png"/><Relationship Id="rId12" Type="http://schemas.openxmlformats.org/officeDocument/2006/relationships/notesSlide" Target="../notesSlides/notesSlide7.xml"/><Relationship Id="rId11" Type="http://schemas.openxmlformats.org/officeDocument/2006/relationships/slideLayout" Target="../slideLayouts/slideLayout3.xml"/><Relationship Id="rId10" Type="http://schemas.openxmlformats.org/officeDocument/2006/relationships/image" Target="../media/image16.png"/><Relationship Id="rId1" Type="http://schemas.openxmlformats.org/officeDocument/2006/relationships/image" Target="../media/image7.png"/></Relationships>
</file>

<file path=ppt/slides/_rels/slide9.xml.rels><?xml version="1.0" encoding="UTF-8" standalone="yes"?>
<Relationships xmlns="http://schemas.openxmlformats.org/package/2006/relationships"><Relationship Id="rId9" Type="http://schemas.openxmlformats.org/officeDocument/2006/relationships/image" Target="../media/image25.png"/><Relationship Id="rId8" Type="http://schemas.openxmlformats.org/officeDocument/2006/relationships/image" Target="../media/image24.png"/><Relationship Id="rId7" Type="http://schemas.openxmlformats.org/officeDocument/2006/relationships/image" Target="../media/image23.png"/><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 Id="rId3" Type="http://schemas.openxmlformats.org/officeDocument/2006/relationships/image" Target="../media/image19.png"/><Relationship Id="rId2" Type="http://schemas.openxmlformats.org/officeDocument/2006/relationships/image" Target="../media/image18.png"/><Relationship Id="rId11" Type="http://schemas.openxmlformats.org/officeDocument/2006/relationships/notesSlide" Target="../notesSlides/notesSlide8.xml"/><Relationship Id="rId10" Type="http://schemas.openxmlformats.org/officeDocument/2006/relationships/slideLayout" Target="../slideLayouts/slideLayout3.xml"/><Relationship Id="rId1" Type="http://schemas.openxmlformats.org/officeDocument/2006/relationships/image" Target="../media/image17.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6.jpeg"/><Relationship Id="rId1" Type="http://schemas.openxmlformats.org/officeDocument/2006/relationships/image" Target="../media/image1.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3.xml"/><Relationship Id="rId1" Type="http://schemas.openxmlformats.org/officeDocument/2006/relationships/image" Target="../media/image27.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3.xml"/><Relationship Id="rId1" Type="http://schemas.openxmlformats.org/officeDocument/2006/relationships/image" Target="../media/image28.png"/></Relationships>
</file>

<file path=ppt/slides/_rels/slide17.xml.rels><?xml version="1.0" encoding="UTF-8" standalone="yes"?>
<Relationships xmlns="http://schemas.openxmlformats.org/package/2006/relationships"><Relationship Id="rId9" Type="http://schemas.openxmlformats.org/officeDocument/2006/relationships/notesSlide" Target="../notesSlides/notesSlide15.xml"/><Relationship Id="rId8" Type="http://schemas.openxmlformats.org/officeDocument/2006/relationships/slideLayout" Target="../slideLayouts/slideLayout3.xml"/><Relationship Id="rId7" Type="http://schemas.openxmlformats.org/officeDocument/2006/relationships/image" Target="../media/image34.png"/><Relationship Id="rId6" Type="http://schemas.openxmlformats.org/officeDocument/2006/relationships/image" Target="../media/image33.png"/><Relationship Id="rId5" Type="http://schemas.openxmlformats.org/officeDocument/2006/relationships/image" Target="../media/image8.png"/><Relationship Id="rId4" Type="http://schemas.openxmlformats.org/officeDocument/2006/relationships/image" Target="../media/image32.png"/><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image" Target="../media/image29.png"/></Relationships>
</file>

<file path=ppt/slides/_rels/slide18.xml.rels><?xml version="1.0" encoding="UTF-8" standalone="yes"?>
<Relationships xmlns="http://schemas.openxmlformats.org/package/2006/relationships"><Relationship Id="rId5" Type="http://schemas.openxmlformats.org/officeDocument/2006/relationships/notesSlide" Target="../notesSlides/notesSlide16.xml"/><Relationship Id="rId4" Type="http://schemas.openxmlformats.org/officeDocument/2006/relationships/slideLayout" Target="../slideLayouts/slideLayout3.xml"/><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image" Target="../media/image35.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image" Target="../media/image38.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a:xfrm>
          <a:off x="0" y="0"/>
          <a:ext cx="0" cy="0"/>
          <a:chOff x="0" y="0"/>
          <a:chExt cx="0" cy="0"/>
        </a:xfrm>
      </p:grpSpPr>
      <p:sp>
        <p:nvSpPr>
          <p:cNvPr id="2" name="Text Box 1"/>
          <p:cNvSpPr txBox="1"/>
          <p:nvPr/>
        </p:nvSpPr>
        <p:spPr>
          <a:xfrm>
            <a:off x="4506595" y="5832475"/>
            <a:ext cx="309880" cy="368300"/>
          </a:xfrm>
          <a:prstGeom prst="rect">
            <a:avLst/>
          </a:prstGeom>
          <a:noFill/>
        </p:spPr>
        <p:txBody>
          <a:bodyPr wrap="none" rtlCol="0">
            <a:spAutoFit/>
          </a:bodyPr>
          <a:lstStyle/>
          <a:p>
            <a:endParaRPr lang="en-GB" altLang="en-US"/>
          </a:p>
        </p:txBody>
      </p:sp>
      <p:grpSp>
        <p:nvGrpSpPr>
          <p:cNvPr id="6" name="Group 5"/>
          <p:cNvGrpSpPr/>
          <p:nvPr/>
        </p:nvGrpSpPr>
        <p:grpSpPr>
          <a:xfrm>
            <a:off x="427990" y="4945697"/>
            <a:ext cx="4813300" cy="1416685"/>
            <a:chOff x="0" y="0"/>
            <a:chExt cx="2097876" cy="586105"/>
          </a:xfrm>
        </p:grpSpPr>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808990" cy="586105"/>
            </a:xfrm>
            <a:prstGeom prst="rect">
              <a:avLst/>
            </a:prstGeom>
          </p:spPr>
        </p:pic>
        <p:pic>
          <p:nvPicPr>
            <p:cNvPr id="8" name="Picture 7"/>
            <p:cNvPicPr>
              <a:picLocks noChangeAspect="1"/>
            </p:cNvPicPr>
            <p:nvPr/>
          </p:nvPicPr>
          <p:blipFill rotWithShape="1">
            <a:blip r:embed="rId3">
              <a:extLst>
                <a:ext uri="{28A0092B-C50C-407E-A947-70E740481C1C}">
                  <a14:useLocalDpi xmlns:a14="http://schemas.microsoft.com/office/drawing/2010/main" val="0"/>
                </a:ext>
              </a:extLst>
            </a:blip>
            <a:srcRect l="31154"/>
            <a:stretch>
              <a:fillRect/>
            </a:stretch>
          </p:blipFill>
          <p:spPr bwMode="auto">
            <a:xfrm>
              <a:off x="839941" y="29"/>
              <a:ext cx="1257935" cy="546100"/>
            </a:xfrm>
            <a:prstGeom prst="rect">
              <a:avLst/>
            </a:prstGeom>
            <a:ln>
              <a:noFill/>
            </a:ln>
          </p:spPr>
        </p:pic>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Rounded Corners 21"/>
          <p:cNvSpPr/>
          <p:nvPr/>
        </p:nvSpPr>
        <p:spPr>
          <a:xfrm>
            <a:off x="750888" y="4391025"/>
            <a:ext cx="4156075" cy="52228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en-US" sz="1800" b="1" i="0" u="none" strike="noStrike" kern="1200" cap="none" spc="0" normalizeH="0" baseline="0" noProof="0" dirty="0">
                <a:ln>
                  <a:noFill/>
                </a:ln>
                <a:solidFill>
                  <a:schemeClr val="tx1"/>
                </a:solidFill>
                <a:effectLst/>
                <a:uLnTx/>
                <a:uFillTx/>
                <a:latin typeface="+mn-lt"/>
                <a:ea typeface="+mn-ea"/>
                <a:cs typeface="+mn-cs"/>
              </a:rPr>
              <a:t>over 100 ways to spell </a:t>
            </a:r>
            <a:r>
              <a:rPr kumimoji="0" lang="en-US" altLang="en-US" sz="1800" b="1"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those</a:t>
            </a:r>
            <a:r>
              <a:rPr kumimoji="0" lang="en-US" altLang="en-US" sz="1800" b="1" i="0" u="none" strike="noStrike" kern="1200" cap="none" spc="0" normalizeH="0" baseline="0" noProof="0" dirty="0">
                <a:ln>
                  <a:noFill/>
                </a:ln>
                <a:solidFill>
                  <a:schemeClr val="tx1"/>
                </a:solidFill>
                <a:effectLst/>
                <a:uLnTx/>
                <a:uFillTx/>
                <a:latin typeface="+mn-lt"/>
                <a:ea typeface="+mn-ea"/>
                <a:cs typeface="+mn-cs"/>
              </a:rPr>
              <a:t> sounds</a:t>
            </a:r>
            <a:endParaRPr kumimoji="0" lang="en-GB" sz="1800" b="1" i="0" u="none" strike="noStrike" kern="1200" cap="none" spc="0" normalizeH="0" baseline="0" noProof="0" dirty="0">
              <a:ln>
                <a:noFill/>
              </a:ln>
              <a:solidFill>
                <a:schemeClr val="tx1"/>
              </a:solidFill>
              <a:effectLst/>
              <a:uLnTx/>
              <a:uFillTx/>
              <a:latin typeface="+mn-lt"/>
              <a:ea typeface="+mn-ea"/>
              <a:cs typeface="+mn-cs"/>
            </a:endParaRPr>
          </a:p>
        </p:txBody>
      </p:sp>
      <p:sp>
        <p:nvSpPr>
          <p:cNvPr id="18" name="Rectangle: Rounded Corners 17"/>
          <p:cNvSpPr/>
          <p:nvPr/>
        </p:nvSpPr>
        <p:spPr>
          <a:xfrm>
            <a:off x="750888" y="2251075"/>
            <a:ext cx="2389188" cy="52228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en-US" sz="1800" b="1"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26 letters</a:t>
            </a:r>
            <a:endParaRPr kumimoji="0" lang="en-GB" sz="1800" b="1"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p:txBody>
      </p:sp>
      <p:sp>
        <p:nvSpPr>
          <p:cNvPr id="8196" name="Title 20"/>
          <p:cNvSpPr>
            <a:spLocks noGrp="1"/>
          </p:cNvSpPr>
          <p:nvPr>
            <p:ph type="title"/>
          </p:nvPr>
        </p:nvSpPr>
        <p:spPr>
          <a:xfrm>
            <a:off x="457200" y="479425"/>
            <a:ext cx="8220075" cy="993775"/>
          </a:xfrm>
        </p:spPr>
        <p:txBody>
          <a:bodyPr vert="horz" wrap="square" lIns="252000" tIns="252000" rIns="252000" bIns="252000" anchor="ctr" anchorCtr="1"/>
          <a:lstStyle/>
          <a:p>
            <a:pPr eaLnBrk="1" hangingPunct="1"/>
            <a:r>
              <a:rPr lang="en-US" altLang="en-US" sz="3600" kern="1200" dirty="0">
                <a:latin typeface="Tuffy-TTF" panose="020B0603060100000000" pitchFamily="34" charset="0"/>
                <a:ea typeface="+mj-ea"/>
                <a:cs typeface="+mj-cs"/>
              </a:rPr>
              <a:t>Did You Know…?</a:t>
            </a:r>
            <a:endParaRPr lang="en-GB" altLang="en-US" sz="3600" kern="1200" dirty="0">
              <a:latin typeface="Tuffy-TTF" panose="020B0603060100000000" pitchFamily="34" charset="0"/>
              <a:ea typeface="+mj-ea"/>
              <a:cs typeface="+mj-cs"/>
            </a:endParaRPr>
          </a:p>
        </p:txBody>
      </p:sp>
      <p:sp>
        <p:nvSpPr>
          <p:cNvPr id="8197" name="Rectangle 4"/>
          <p:cNvSpPr/>
          <p:nvPr/>
        </p:nvSpPr>
        <p:spPr>
          <a:xfrm>
            <a:off x="755650" y="1514475"/>
            <a:ext cx="7632700" cy="276225"/>
          </a:xfrm>
          <a:prstGeom prst="rect">
            <a:avLst/>
          </a:prstGeom>
          <a:noFill/>
          <a:ln w="9525">
            <a:noFill/>
          </a:ln>
        </p:spPr>
        <p:txBody>
          <a:bodyPr lIns="0" tIns="0" rIns="0" bIns="0">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stStyle>
          <a:p>
            <a:pPr marL="0" lvl="0" indent="0" eaLnBrk="1" hangingPunct="1">
              <a:lnSpc>
                <a:spcPct val="100000"/>
              </a:lnSpc>
              <a:spcBef>
                <a:spcPct val="0"/>
              </a:spcBef>
              <a:buFontTx/>
              <a:buNone/>
            </a:pPr>
            <a:r>
              <a:rPr lang="en-US" altLang="en-US" dirty="0">
                <a:solidFill>
                  <a:schemeClr val="tx1"/>
                </a:solidFill>
                <a:latin typeface="Tuffy-TTF" panose="020B0603060100000000" pitchFamily="34" charset="0"/>
              </a:rPr>
              <a:t>The English language has:</a:t>
            </a:r>
            <a:endParaRPr lang="en-US" altLang="en-US" dirty="0">
              <a:solidFill>
                <a:schemeClr val="tx1"/>
              </a:solidFill>
              <a:latin typeface="Tuffy-TTF" panose="020B0603060100000000" pitchFamily="34" charset="0"/>
            </a:endParaRPr>
          </a:p>
        </p:txBody>
      </p:sp>
      <p:sp>
        <p:nvSpPr>
          <p:cNvPr id="8198" name="Rectangle 7"/>
          <p:cNvSpPr/>
          <p:nvPr/>
        </p:nvSpPr>
        <p:spPr>
          <a:xfrm>
            <a:off x="750888" y="5619750"/>
            <a:ext cx="7632700" cy="276225"/>
          </a:xfrm>
          <a:prstGeom prst="rect">
            <a:avLst/>
          </a:prstGeom>
          <a:noFill/>
          <a:ln w="9525">
            <a:noFill/>
          </a:ln>
        </p:spPr>
        <p:txBody>
          <a:bodyPr lIns="0" tIns="0" rIns="0" bIns="0">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stStyle>
          <a:p>
            <a:pPr marL="0" lvl="0" indent="0" eaLnBrk="1" hangingPunct="1">
              <a:lnSpc>
                <a:spcPct val="100000"/>
              </a:lnSpc>
              <a:spcBef>
                <a:spcPct val="0"/>
              </a:spcBef>
              <a:buFontTx/>
              <a:buNone/>
            </a:pPr>
            <a:r>
              <a:rPr lang="en-US" altLang="en-US" dirty="0">
                <a:solidFill>
                  <a:schemeClr val="tx1"/>
                </a:solidFill>
                <a:latin typeface="Tuffy-TTF" panose="020B0603060100000000" pitchFamily="34" charset="0"/>
              </a:rPr>
              <a:t>It is one of the most complex languages to learn to read and spell.</a:t>
            </a:r>
            <a:endParaRPr lang="en-US" altLang="en-US" dirty="0">
              <a:solidFill>
                <a:schemeClr val="tx1"/>
              </a:solidFill>
              <a:latin typeface="Tuffy-TTF" panose="020B0603060100000000" pitchFamily="34" charset="0"/>
            </a:endParaRPr>
          </a:p>
        </p:txBody>
      </p:sp>
      <p:sp>
        <p:nvSpPr>
          <p:cNvPr id="13" name="Rectangle 12"/>
          <p:cNvSpPr/>
          <p:nvPr/>
        </p:nvSpPr>
        <p:spPr>
          <a:xfrm rot="514971">
            <a:off x="4965700" y="2114550"/>
            <a:ext cx="758825" cy="833438"/>
          </a:xfrm>
          <a:prstGeom prst="rect">
            <a:avLst/>
          </a:prstGeom>
          <a:solidFill>
            <a:srgbClr val="C9085C"/>
          </a:solidFill>
          <a:ln w="57150">
            <a:solidFill>
              <a:srgbClr val="FEFCFD"/>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en-US" sz="4000" b="1" i="0" u="none" strike="noStrike" kern="1200" cap="none" spc="0" normalizeH="0" baseline="0" noProof="0" dirty="0">
                <a:ln>
                  <a:noFill/>
                </a:ln>
                <a:solidFill>
                  <a:schemeClr val="lt1"/>
                </a:solidFill>
                <a:effectLst/>
                <a:uLnTx/>
                <a:uFillTx/>
                <a:latin typeface="+mn-lt"/>
                <a:ea typeface="+mn-ea"/>
                <a:cs typeface="+mn-cs"/>
              </a:rPr>
              <a:t>X</a:t>
            </a:r>
            <a:endParaRPr kumimoji="0" lang="en-GB" sz="4000" b="1" i="0" u="none" strike="noStrike" kern="1200" cap="none" spc="0" normalizeH="0" baseline="0" noProof="0" dirty="0">
              <a:ln>
                <a:noFill/>
              </a:ln>
              <a:solidFill>
                <a:schemeClr val="lt1"/>
              </a:solidFill>
              <a:effectLst/>
              <a:uLnTx/>
              <a:uFillTx/>
              <a:latin typeface="+mn-lt"/>
              <a:ea typeface="+mn-ea"/>
              <a:cs typeface="+mn-cs"/>
            </a:endParaRPr>
          </a:p>
        </p:txBody>
      </p:sp>
      <p:sp>
        <p:nvSpPr>
          <p:cNvPr id="14" name="Rectangle 13"/>
          <p:cNvSpPr/>
          <p:nvPr/>
        </p:nvSpPr>
        <p:spPr>
          <a:xfrm rot="21200583">
            <a:off x="5894388" y="2114550"/>
            <a:ext cx="757238" cy="833438"/>
          </a:xfrm>
          <a:prstGeom prst="rect">
            <a:avLst/>
          </a:prstGeom>
          <a:solidFill>
            <a:srgbClr val="8D358B"/>
          </a:solidFill>
          <a:ln w="57150">
            <a:solidFill>
              <a:srgbClr val="FEFCFD"/>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en-US" sz="4000" b="1" i="0" u="none" strike="noStrike" kern="1200" cap="none" spc="0" normalizeH="0" baseline="0" noProof="0" dirty="0">
                <a:ln>
                  <a:noFill/>
                </a:ln>
                <a:solidFill>
                  <a:schemeClr val="lt1"/>
                </a:solidFill>
                <a:effectLst/>
                <a:uLnTx/>
                <a:uFillTx/>
                <a:latin typeface="+mn-lt"/>
                <a:ea typeface="+mn-ea"/>
                <a:cs typeface="+mn-cs"/>
              </a:rPr>
              <a:t>Y</a:t>
            </a:r>
            <a:endParaRPr kumimoji="0" lang="en-GB" sz="4000" b="1" i="0" u="none" strike="noStrike" kern="1200" cap="none" spc="0" normalizeH="0" baseline="0" noProof="0" dirty="0">
              <a:ln>
                <a:noFill/>
              </a:ln>
              <a:solidFill>
                <a:schemeClr val="lt1"/>
              </a:solidFill>
              <a:effectLst/>
              <a:uLnTx/>
              <a:uFillTx/>
              <a:latin typeface="+mn-lt"/>
              <a:ea typeface="+mn-ea"/>
              <a:cs typeface="+mn-cs"/>
            </a:endParaRPr>
          </a:p>
        </p:txBody>
      </p:sp>
      <p:sp>
        <p:nvSpPr>
          <p:cNvPr id="15" name="Rectangle 14"/>
          <p:cNvSpPr/>
          <p:nvPr/>
        </p:nvSpPr>
        <p:spPr>
          <a:xfrm rot="385085">
            <a:off x="6838950" y="2114550"/>
            <a:ext cx="758825" cy="833438"/>
          </a:xfrm>
          <a:prstGeom prst="rect">
            <a:avLst/>
          </a:prstGeom>
          <a:solidFill>
            <a:srgbClr val="483681"/>
          </a:solidFill>
          <a:ln w="57150">
            <a:solidFill>
              <a:srgbClr val="FEFCFD"/>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4000" b="1" i="0" u="none" strike="noStrike" kern="1200" cap="none" spc="0" normalizeH="0" baseline="0" noProof="0" dirty="0">
                <a:ln>
                  <a:noFill/>
                </a:ln>
                <a:solidFill>
                  <a:schemeClr val="lt1"/>
                </a:solidFill>
                <a:effectLst/>
                <a:uLnTx/>
                <a:uFillTx/>
                <a:latin typeface="+mn-lt"/>
                <a:ea typeface="+mn-ea"/>
                <a:cs typeface="+mn-cs"/>
              </a:rPr>
              <a:t>Z</a:t>
            </a:r>
            <a:endParaRPr kumimoji="0" lang="en-GB" sz="4000" b="1" i="0" u="none" strike="noStrike" kern="1200" cap="none" spc="0" normalizeH="0" baseline="0" noProof="0" dirty="0">
              <a:ln>
                <a:noFill/>
              </a:ln>
              <a:solidFill>
                <a:schemeClr val="lt1"/>
              </a:solidFill>
              <a:effectLst/>
              <a:uLnTx/>
              <a:uFillTx/>
              <a:latin typeface="+mn-lt"/>
              <a:ea typeface="+mn-ea"/>
              <a:cs typeface="+mn-cs"/>
            </a:endParaRPr>
          </a:p>
        </p:txBody>
      </p:sp>
      <p:pic>
        <p:nvPicPr>
          <p:cNvPr id="8202" name="Picture 3"/>
          <p:cNvPicPr>
            <a:picLocks noChangeAspect="1"/>
          </p:cNvPicPr>
          <p:nvPr/>
        </p:nvPicPr>
        <p:blipFill>
          <a:blip r:embed="rId1"/>
          <a:stretch>
            <a:fillRect/>
          </a:stretch>
        </p:blipFill>
        <p:spPr>
          <a:xfrm>
            <a:off x="5757863" y="4208463"/>
            <a:ext cx="1320800" cy="990600"/>
          </a:xfrm>
          <a:prstGeom prst="rect">
            <a:avLst/>
          </a:prstGeom>
          <a:noFill/>
          <a:ln w="9525">
            <a:noFill/>
          </a:ln>
        </p:spPr>
      </p:pic>
      <p:sp>
        <p:nvSpPr>
          <p:cNvPr id="20" name="Rectangle: Rounded Corners 19"/>
          <p:cNvSpPr/>
          <p:nvPr/>
        </p:nvSpPr>
        <p:spPr>
          <a:xfrm>
            <a:off x="750888" y="3321050"/>
            <a:ext cx="2389188" cy="52228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en-US" sz="1800" b="1"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44 sounds</a:t>
            </a:r>
            <a:endParaRPr kumimoji="0" lang="en-GB" sz="1800" b="1"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p:cNvSpPr>
            <a:spLocks noGrp="1"/>
          </p:cNvSpPr>
          <p:nvPr>
            <p:ph type="title"/>
          </p:nvPr>
        </p:nvSpPr>
        <p:spPr>
          <a:xfrm>
            <a:off x="457200" y="479425"/>
            <a:ext cx="8220075" cy="993775"/>
          </a:xfrm>
        </p:spPr>
        <p:txBody>
          <a:bodyPr vert="horz" wrap="square" lIns="252000" tIns="252000" rIns="252000" bIns="252000" anchor="ctr" anchorCtr="1"/>
          <a:lstStyle/>
          <a:p>
            <a:pPr eaLnBrk="1" hangingPunct="1"/>
            <a:r>
              <a:rPr lang="en-GB" altLang="en-US" sz="3600" kern="1200" dirty="0">
                <a:latin typeface="Tuffy-TTF" panose="020B0603060100000000" pitchFamily="34" charset="0"/>
                <a:ea typeface="+mj-ea"/>
                <a:cs typeface="+mj-cs"/>
              </a:rPr>
              <a:t>The Jargon – A Quick Guide</a:t>
            </a:r>
            <a:endParaRPr lang="en-GB" altLang="en-US" sz="3600" kern="1200" dirty="0">
              <a:latin typeface="Tuffy-TTF" panose="020B0603060100000000" pitchFamily="34" charset="0"/>
              <a:ea typeface="+mj-ea"/>
              <a:cs typeface="+mj-cs"/>
            </a:endParaRPr>
          </a:p>
        </p:txBody>
      </p:sp>
      <p:sp>
        <p:nvSpPr>
          <p:cNvPr id="18" name="Rectangle: Rounded Corners 17"/>
          <p:cNvSpPr/>
          <p:nvPr/>
        </p:nvSpPr>
        <p:spPr>
          <a:xfrm>
            <a:off x="812800" y="1225550"/>
            <a:ext cx="7632700" cy="59372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GB" altLang="en-US" sz="1600" b="1" i="0" u="none" strike="noStrike" kern="1200" cap="none" spc="0" normalizeH="0" baseline="0" noProof="0" dirty="0">
                <a:ln>
                  <a:noFill/>
                </a:ln>
                <a:solidFill>
                  <a:srgbClr val="483681"/>
                </a:solidFill>
                <a:effectLst/>
                <a:uLnTx/>
                <a:uFillTx/>
                <a:latin typeface="Tuffy-TTF" panose="020B0603060100000000" pitchFamily="34" charset="0"/>
                <a:ea typeface="+mn-ea"/>
                <a:cs typeface="+mn-cs"/>
              </a:rPr>
              <a:t>phonics</a:t>
            </a:r>
            <a:r>
              <a:rPr kumimoji="0" lang="en-GB" altLang="en-US" sz="1600" b="1"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 </a:t>
            </a:r>
            <a:r>
              <a:rPr kumimoji="0" lang="en-GB" altLang="en-US" sz="16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 The teaching of reading by developing awareness of the sounds in words and the corresponding letters used to represent those sounds</a:t>
            </a:r>
            <a:r>
              <a:rPr kumimoji="0" lang="en-GB" altLang="en-US" sz="1600" b="0" i="0" u="none" strike="noStrike" kern="1200" cap="none" spc="0" normalizeH="0" baseline="0" noProof="0" dirty="0">
                <a:ln>
                  <a:noFill/>
                </a:ln>
                <a:solidFill>
                  <a:schemeClr val="lt1"/>
                </a:solidFill>
                <a:effectLst/>
                <a:uLnTx/>
                <a:uFillTx/>
                <a:latin typeface="Tuffy-TTF" panose="020B0603060100000000" pitchFamily="34" charset="0"/>
                <a:ea typeface="+mn-ea"/>
                <a:cs typeface="+mn-cs"/>
              </a:rPr>
              <a:t>.</a:t>
            </a:r>
            <a:endParaRPr kumimoji="0" lang="en-GB" sz="1600" b="0" i="0" u="none" strike="noStrike" kern="1200" cap="none" spc="0" normalizeH="0" baseline="0" noProof="0" dirty="0">
              <a:ln>
                <a:noFill/>
              </a:ln>
              <a:solidFill>
                <a:schemeClr val="lt1"/>
              </a:solidFill>
              <a:effectLst/>
              <a:uLnTx/>
              <a:uFillTx/>
              <a:latin typeface="Tuffy-TTF" panose="020B0603060100000000" pitchFamily="34" charset="0"/>
              <a:ea typeface="+mn-ea"/>
              <a:cs typeface="+mn-cs"/>
            </a:endParaRPr>
          </a:p>
        </p:txBody>
      </p:sp>
      <p:sp>
        <p:nvSpPr>
          <p:cNvPr id="20" name="Rectangle: Rounded Corners 19"/>
          <p:cNvSpPr/>
          <p:nvPr/>
        </p:nvSpPr>
        <p:spPr>
          <a:xfrm>
            <a:off x="812800" y="1819275"/>
            <a:ext cx="7632700" cy="42926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GB" altLang="en-US" sz="1600" b="1" i="0" u="none" strike="noStrike" kern="1200" cap="none" spc="0" normalizeH="0" baseline="0" noProof="0" dirty="0">
                <a:ln>
                  <a:noFill/>
                </a:ln>
                <a:solidFill>
                  <a:srgbClr val="11964A"/>
                </a:solidFill>
                <a:effectLst/>
                <a:uLnTx/>
                <a:uFillTx/>
                <a:latin typeface="Tuffy-TTF" panose="020B0603060100000000" pitchFamily="34" charset="0"/>
                <a:ea typeface="+mn-ea"/>
                <a:cs typeface="+mn-cs"/>
              </a:rPr>
              <a:t>phoneme</a:t>
            </a:r>
            <a:r>
              <a:rPr kumimoji="0" lang="en-GB" altLang="en-US" sz="1600" b="1"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 - </a:t>
            </a:r>
            <a:r>
              <a:rPr kumimoji="0" lang="en-GB" altLang="en-US" sz="16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Any one of the 44 sounds which make up words in the English language</a:t>
            </a:r>
            <a:r>
              <a:rPr kumimoji="0" lang="en-GB" altLang="en-US" sz="1600" b="0" i="0" u="none" strike="noStrike" kern="1200" cap="none" spc="0" normalizeH="0" baseline="0" noProof="0" dirty="0">
                <a:ln>
                  <a:noFill/>
                </a:ln>
                <a:solidFill>
                  <a:schemeClr val="lt1"/>
                </a:solidFill>
                <a:effectLst/>
                <a:uLnTx/>
                <a:uFillTx/>
                <a:latin typeface="Tuffy-TTF" panose="020B0603060100000000" pitchFamily="34" charset="0"/>
                <a:ea typeface="+mn-ea"/>
                <a:cs typeface="+mn-cs"/>
              </a:rPr>
              <a:t>.</a:t>
            </a:r>
            <a:endParaRPr kumimoji="0" lang="en-GB" sz="1600" b="0" i="0" u="none" strike="noStrike" kern="1200" cap="none" spc="0" normalizeH="0" baseline="0" noProof="0" dirty="0">
              <a:ln>
                <a:noFill/>
              </a:ln>
              <a:solidFill>
                <a:schemeClr val="lt1"/>
              </a:solidFill>
              <a:effectLst/>
              <a:uLnTx/>
              <a:uFillTx/>
              <a:latin typeface="Tuffy-TTF" panose="020B0603060100000000" pitchFamily="34" charset="0"/>
              <a:ea typeface="+mn-ea"/>
              <a:cs typeface="+mn-cs"/>
            </a:endParaRPr>
          </a:p>
        </p:txBody>
      </p:sp>
      <p:sp>
        <p:nvSpPr>
          <p:cNvPr id="23" name="Rectangle: Rounded Corners 22"/>
          <p:cNvSpPr/>
          <p:nvPr/>
        </p:nvSpPr>
        <p:spPr>
          <a:xfrm>
            <a:off x="812800" y="2248535"/>
            <a:ext cx="7632700" cy="91821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GB" altLang="en-US" sz="1600" b="1" i="0" u="none" strike="noStrike" kern="1200" cap="none" spc="0" normalizeH="0" baseline="0" noProof="0" dirty="0">
                <a:ln>
                  <a:noFill/>
                </a:ln>
                <a:solidFill>
                  <a:srgbClr val="0079C2"/>
                </a:solidFill>
                <a:effectLst/>
                <a:uLnTx/>
                <a:uFillTx/>
                <a:latin typeface="Tuffy-TTF" panose="020B0603060100000000" pitchFamily="34" charset="0"/>
                <a:ea typeface="+mn-ea"/>
                <a:cs typeface="+mn-cs"/>
              </a:rPr>
              <a:t>grapheme</a:t>
            </a:r>
            <a:r>
              <a:rPr kumimoji="0" lang="en-GB" altLang="en-US" sz="16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 – How a phoneme is written down. There can be more than one way to spell a phoneme. For example, the phoneme ‘ay’ is spelt differently in each of the words ‘w</a:t>
            </a:r>
            <a:r>
              <a:rPr kumimoji="0" lang="en-GB" altLang="en-US" sz="1600" b="1" i="0" u="none" strike="noStrike" kern="1200" cap="none" spc="0" normalizeH="0" baseline="0" noProof="0" dirty="0">
                <a:ln>
                  <a:noFill/>
                </a:ln>
                <a:solidFill>
                  <a:srgbClr val="FFC000"/>
                </a:solidFill>
                <a:effectLst/>
                <a:uLnTx/>
                <a:uFillTx/>
                <a:latin typeface="Tuffy-TTF" panose="020B0603060100000000" pitchFamily="34" charset="0"/>
                <a:ea typeface="+mn-ea"/>
                <a:cs typeface="+mn-cs"/>
              </a:rPr>
              <a:t>ay</a:t>
            </a:r>
            <a:r>
              <a:rPr kumimoji="0" lang="en-GB" altLang="en-US" sz="16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 ‘m</a:t>
            </a:r>
            <a:r>
              <a:rPr kumimoji="0" lang="en-GB" altLang="en-US" sz="1600" b="1" i="0" u="none" strike="noStrike" kern="1200" cap="none" spc="0" normalizeH="0" baseline="0" noProof="0" dirty="0">
                <a:ln>
                  <a:noFill/>
                </a:ln>
                <a:solidFill>
                  <a:srgbClr val="FFC000"/>
                </a:solidFill>
                <a:effectLst/>
                <a:uLnTx/>
                <a:uFillTx/>
                <a:latin typeface="Tuffy-TTF" panose="020B0603060100000000" pitchFamily="34" charset="0"/>
                <a:ea typeface="+mn-ea"/>
                <a:cs typeface="+mn-cs"/>
              </a:rPr>
              <a:t>a</a:t>
            </a:r>
            <a:r>
              <a:rPr kumimoji="0" lang="en-GB" altLang="en-US" sz="16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k</a:t>
            </a:r>
            <a:r>
              <a:rPr kumimoji="0" lang="en-GB" altLang="en-US" sz="1600" b="1" i="0" u="none" strike="noStrike" kern="1200" cap="none" spc="0" normalizeH="0" baseline="0" noProof="0" dirty="0">
                <a:ln>
                  <a:noFill/>
                </a:ln>
                <a:solidFill>
                  <a:srgbClr val="FFC000"/>
                </a:solidFill>
                <a:effectLst/>
                <a:uLnTx/>
                <a:uFillTx/>
                <a:latin typeface="Tuffy-TTF" panose="020B0603060100000000" pitchFamily="34" charset="0"/>
                <a:ea typeface="+mn-ea"/>
                <a:cs typeface="+mn-cs"/>
              </a:rPr>
              <a:t>e</a:t>
            </a:r>
            <a:r>
              <a:rPr kumimoji="0" lang="en-GB" altLang="en-US" sz="16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 ‘f</a:t>
            </a:r>
            <a:r>
              <a:rPr kumimoji="0" lang="en-GB" altLang="en-US" sz="1600" b="1" i="0" u="none" strike="noStrike" kern="1200" cap="none" spc="0" normalizeH="0" baseline="0" noProof="0" dirty="0">
                <a:ln>
                  <a:noFill/>
                </a:ln>
                <a:solidFill>
                  <a:srgbClr val="FFC000"/>
                </a:solidFill>
                <a:effectLst/>
                <a:uLnTx/>
                <a:uFillTx/>
                <a:latin typeface="Tuffy-TTF" panose="020B0603060100000000" pitchFamily="34" charset="0"/>
                <a:ea typeface="+mn-ea"/>
                <a:cs typeface="+mn-cs"/>
              </a:rPr>
              <a:t>ai</a:t>
            </a:r>
            <a:r>
              <a:rPr kumimoji="0" lang="en-GB" altLang="en-US" sz="16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l’, ‘gr</a:t>
            </a:r>
            <a:r>
              <a:rPr kumimoji="0" lang="en-GB" altLang="en-US" sz="1600" b="1" i="0" u="none" strike="noStrike" kern="1200" cap="none" spc="0" normalizeH="0" baseline="0" noProof="0" dirty="0">
                <a:ln>
                  <a:noFill/>
                </a:ln>
                <a:solidFill>
                  <a:srgbClr val="FFC000"/>
                </a:solidFill>
                <a:effectLst/>
                <a:uLnTx/>
                <a:uFillTx/>
                <a:latin typeface="Tuffy-TTF" panose="020B0603060100000000" pitchFamily="34" charset="0"/>
                <a:ea typeface="+mn-ea"/>
                <a:cs typeface="+mn-cs"/>
              </a:rPr>
              <a:t>ea</a:t>
            </a:r>
            <a:r>
              <a:rPr kumimoji="0" lang="en-GB" altLang="en-US" sz="16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t’, </a:t>
            </a:r>
            <a:r>
              <a:rPr kumimoji="0" lang="en-GB" altLang="en-US" sz="1600" b="0" i="0" u="none" strike="noStrike" kern="1200" cap="none" spc="0" normalizeH="0" baseline="0" noProof="0" dirty="0">
                <a:ln>
                  <a:noFill/>
                </a:ln>
                <a:solidFill>
                  <a:schemeClr val="lt1"/>
                </a:solidFill>
                <a:effectLst/>
                <a:uLnTx/>
                <a:uFillTx/>
                <a:latin typeface="Tuffy-TTF" panose="020B0603060100000000" pitchFamily="34" charset="0"/>
                <a:ea typeface="+mn-ea"/>
                <a:cs typeface="+mn-cs"/>
              </a:rPr>
              <a:t>‘</a:t>
            </a:r>
            <a:r>
              <a:rPr kumimoji="0" lang="en-GB" altLang="en-US" sz="16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sl</a:t>
            </a:r>
            <a:r>
              <a:rPr kumimoji="0" lang="en-GB" altLang="en-US" sz="1600" b="1" i="0" u="none" strike="noStrike" kern="1200" cap="none" spc="0" normalizeH="0" baseline="0" noProof="0" dirty="0">
                <a:ln>
                  <a:noFill/>
                </a:ln>
                <a:solidFill>
                  <a:srgbClr val="FFC000"/>
                </a:solidFill>
                <a:effectLst/>
                <a:uLnTx/>
                <a:uFillTx/>
                <a:latin typeface="Tuffy-TTF" panose="020B0603060100000000" pitchFamily="34" charset="0"/>
                <a:ea typeface="+mn-ea"/>
                <a:cs typeface="+mn-cs"/>
              </a:rPr>
              <a:t>eigh</a:t>
            </a:r>
            <a:r>
              <a:rPr kumimoji="0" lang="en-GB" altLang="en-US" sz="1600" b="0" i="0" u="none" strike="noStrike" kern="1200" cap="none" spc="0" normalizeH="0" baseline="0" noProof="0" dirty="0">
                <a:ln>
                  <a:noFill/>
                </a:ln>
                <a:solidFill>
                  <a:schemeClr val="lt1"/>
                </a:solidFill>
                <a:effectLst/>
                <a:uLnTx/>
                <a:uFillTx/>
                <a:latin typeface="Tuffy-TTF" panose="020B0603060100000000" pitchFamily="34" charset="0"/>
                <a:ea typeface="+mn-ea"/>
                <a:cs typeface="+mn-cs"/>
              </a:rPr>
              <a:t>’ </a:t>
            </a:r>
            <a:r>
              <a:rPr kumimoji="0" lang="en-GB" altLang="en-US" sz="16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and ‘l</a:t>
            </a:r>
            <a:r>
              <a:rPr kumimoji="0" lang="en-GB" altLang="en-US" sz="1600" b="1" i="0" u="none" strike="noStrike" kern="1200" cap="none" spc="0" normalizeH="0" baseline="0" noProof="0" dirty="0">
                <a:ln>
                  <a:noFill/>
                </a:ln>
                <a:solidFill>
                  <a:srgbClr val="FFC000"/>
                </a:solidFill>
                <a:effectLst/>
                <a:uLnTx/>
                <a:uFillTx/>
                <a:latin typeface="Tuffy-TTF" panose="020B0603060100000000" pitchFamily="34" charset="0"/>
                <a:ea typeface="+mn-ea"/>
                <a:cs typeface="+mn-cs"/>
              </a:rPr>
              <a:t>a</a:t>
            </a:r>
            <a:r>
              <a:rPr kumimoji="0" lang="en-GB" altLang="en-US" sz="16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dy’.</a:t>
            </a:r>
            <a:endParaRPr kumimoji="0" lang="en-GB" altLang="en-US" sz="16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p:txBody>
      </p:sp>
      <p:sp>
        <p:nvSpPr>
          <p:cNvPr id="24" name="Rectangle: Rounded Corners 23"/>
          <p:cNvSpPr/>
          <p:nvPr/>
        </p:nvSpPr>
        <p:spPr>
          <a:xfrm>
            <a:off x="812800" y="3166428"/>
            <a:ext cx="7632700" cy="82073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GB" altLang="en-US" sz="1600" b="1" i="0" u="none" strike="noStrike" kern="1200" cap="none" spc="0" normalizeH="0" baseline="0" noProof="0" dirty="0">
                <a:ln>
                  <a:noFill/>
                </a:ln>
                <a:solidFill>
                  <a:srgbClr val="EC73A8"/>
                </a:solidFill>
                <a:effectLst/>
                <a:uLnTx/>
                <a:uFillTx/>
                <a:latin typeface="Tuffy-TTF" panose="020B0603060100000000" pitchFamily="34" charset="0"/>
                <a:ea typeface="+mn-ea"/>
                <a:cs typeface="+mn-cs"/>
              </a:rPr>
              <a:t>blending</a:t>
            </a: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 </a:t>
            </a:r>
            <a:r>
              <a:rPr kumimoji="0" lang="en-GB" altLang="en-US" sz="16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 Putting together the sounds in a word in order to read it, e.g. ‘c - a- t, cat’ Help by blending some sounds together to help your child identify the word ‘ca - t</a:t>
            </a:r>
            <a:r>
              <a:rPr kumimoji="0" lang="en-GB" altLang="en-US" sz="1600" b="0" i="0" u="none" strike="noStrike" kern="1200" cap="none" spc="0" normalizeH="0" baseline="0" noProof="0" dirty="0" smtClean="0">
                <a:ln>
                  <a:noFill/>
                </a:ln>
                <a:solidFill>
                  <a:schemeClr val="tx1"/>
                </a:solidFill>
                <a:effectLst/>
                <a:uLnTx/>
                <a:uFillTx/>
                <a:latin typeface="Tuffy-TTF" panose="020B0603060100000000" pitchFamily="34" charset="0"/>
                <a:ea typeface="+mn-ea"/>
                <a:cs typeface="+mn-cs"/>
              </a:rPr>
              <a:t>’. Do this visually with letters far apart then</a:t>
            </a:r>
            <a:r>
              <a:rPr kumimoji="0" lang="en-GB" altLang="en-US" sz="1600" b="0" i="0" u="none" strike="noStrike" kern="1200" cap="none" spc="0" normalizeH="0" noProof="0" dirty="0" smtClean="0">
                <a:ln>
                  <a:noFill/>
                </a:ln>
                <a:solidFill>
                  <a:schemeClr val="tx1"/>
                </a:solidFill>
                <a:effectLst/>
                <a:uLnTx/>
                <a:uFillTx/>
                <a:latin typeface="Tuffy-TTF" panose="020B0603060100000000" pitchFamily="34" charset="0"/>
                <a:ea typeface="+mn-ea"/>
                <a:cs typeface="+mn-cs"/>
              </a:rPr>
              <a:t> together.</a:t>
            </a:r>
            <a:endParaRPr kumimoji="0" lang="en-GB" altLang="en-US" sz="16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p:txBody>
      </p:sp>
      <p:sp>
        <p:nvSpPr>
          <p:cNvPr id="25" name="Rectangle: Rounded Corners 24"/>
          <p:cNvSpPr/>
          <p:nvPr/>
        </p:nvSpPr>
        <p:spPr>
          <a:xfrm>
            <a:off x="868680" y="4086225"/>
            <a:ext cx="7632700" cy="6794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GB" altLang="en-US" sz="1600" b="1" i="0" u="none" strike="noStrike" kern="1200" cap="none" spc="0" normalizeH="0" baseline="0" noProof="0" dirty="0">
                <a:ln>
                  <a:noFill/>
                </a:ln>
                <a:solidFill>
                  <a:srgbClr val="C9085C"/>
                </a:solidFill>
                <a:effectLst/>
                <a:uLnTx/>
                <a:uFillTx/>
                <a:latin typeface="Tuffy-TTF" panose="020B0603060100000000" pitchFamily="34" charset="0"/>
                <a:ea typeface="+mn-ea"/>
                <a:cs typeface="+mn-cs"/>
              </a:rPr>
              <a:t>segmenting</a:t>
            </a:r>
            <a:r>
              <a:rPr kumimoji="0" lang="en-GB" altLang="en-US" sz="16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 – Breaking a word into its constituent sounds in order to spell them, e.g. ‘dog, d – o – g’’  We stretch a word to help hear its sounds and use our robot arms</a:t>
            </a:r>
            <a:endParaRPr kumimoji="0" lang="en-GB" altLang="en-US" sz="16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p:txBody>
      </p:sp>
      <p:sp>
        <p:nvSpPr>
          <p:cNvPr id="4" name="Text Box 3"/>
          <p:cNvSpPr txBox="1"/>
          <p:nvPr/>
        </p:nvSpPr>
        <p:spPr>
          <a:xfrm>
            <a:off x="948690" y="4765675"/>
            <a:ext cx="7081520" cy="337185"/>
          </a:xfrm>
          <a:prstGeom prst="rect">
            <a:avLst/>
          </a:prstGeom>
          <a:noFill/>
        </p:spPr>
        <p:txBody>
          <a:bodyPr wrap="square" rtlCol="0">
            <a:spAutoFit/>
          </a:bodyPr>
          <a:p>
            <a:r>
              <a:rPr lang="en-GB" altLang="en-US" sz="1600" b="1" noProof="0" dirty="0">
                <a:ln>
                  <a:noFill/>
                </a:ln>
                <a:solidFill>
                  <a:schemeClr val="accent2">
                    <a:lumMod val="75000"/>
                  </a:schemeClr>
                </a:solidFill>
                <a:effectLst/>
                <a:uLnTx/>
                <a:uFillTx/>
                <a:latin typeface="Tuffy-TTF" panose="020B0603060100000000" pitchFamily="34" charset="0"/>
                <a:sym typeface="+mn-ea"/>
              </a:rPr>
              <a:t>tricky words</a:t>
            </a:r>
            <a:r>
              <a:rPr lang="en-GB" altLang="en-US" sz="1600" b="1" noProof="0" dirty="0">
                <a:ln>
                  <a:noFill/>
                </a:ln>
                <a:effectLst/>
                <a:uLnTx/>
                <a:uFillTx/>
                <a:latin typeface="Tuffy-TTF" panose="020B0603060100000000" pitchFamily="34" charset="0"/>
                <a:sym typeface="+mn-ea"/>
              </a:rPr>
              <a:t> </a:t>
            </a:r>
            <a:r>
              <a:rPr lang="en-GB" altLang="en-US" sz="1600" noProof="0" dirty="0">
                <a:ln>
                  <a:noFill/>
                </a:ln>
                <a:effectLst/>
                <a:uLnTx/>
                <a:uFillTx/>
                <a:latin typeface="Tuffy-TTF" panose="020B0603060100000000" pitchFamily="34" charset="0"/>
                <a:sym typeface="+mn-ea"/>
              </a:rPr>
              <a:t>- words that cannot be decoded using phonics</a:t>
            </a:r>
            <a:endParaRPr lang="en-GB" altLang="en-US" sz="1600"/>
          </a:p>
        </p:txBody>
      </p:sp>
      <p:sp>
        <p:nvSpPr>
          <p:cNvPr id="5" name="Text Box 4"/>
          <p:cNvSpPr txBox="1"/>
          <p:nvPr/>
        </p:nvSpPr>
        <p:spPr>
          <a:xfrm>
            <a:off x="948690" y="5102860"/>
            <a:ext cx="7174865" cy="614045"/>
          </a:xfrm>
          <a:prstGeom prst="rect">
            <a:avLst/>
          </a:prstGeom>
          <a:noFill/>
        </p:spPr>
        <p:txBody>
          <a:bodyPr wrap="square" rtlCol="0">
            <a:spAutoFit/>
          </a:bodyPr>
          <a:p>
            <a:r>
              <a:rPr lang="en-GB" altLang="en-US" sz="1600" b="1" noProof="0" dirty="0">
                <a:ln>
                  <a:noFill/>
                </a:ln>
                <a:solidFill>
                  <a:srgbClr val="4F0FBD"/>
                </a:solidFill>
                <a:effectLst/>
                <a:uLnTx/>
                <a:uFillTx/>
                <a:latin typeface="Tuffy-TTF" panose="020B0603060100000000" pitchFamily="34" charset="0"/>
                <a:sym typeface="+mn-ea"/>
              </a:rPr>
              <a:t>phonetically plausible</a:t>
            </a:r>
            <a:r>
              <a:rPr lang="en-GB" altLang="en-US" b="1" noProof="0" dirty="0">
                <a:ln>
                  <a:noFill/>
                </a:ln>
                <a:solidFill>
                  <a:schemeClr val="accent2">
                    <a:lumMod val="75000"/>
                  </a:schemeClr>
                </a:solidFill>
                <a:effectLst/>
                <a:uLnTx/>
                <a:uFillTx/>
                <a:latin typeface="Tuffy-TTF" panose="020B0603060100000000" pitchFamily="34" charset="0"/>
                <a:sym typeface="+mn-ea"/>
              </a:rPr>
              <a:t> </a:t>
            </a:r>
            <a:r>
              <a:rPr lang="en-GB" altLang="en-US"/>
              <a:t> </a:t>
            </a:r>
            <a:r>
              <a:rPr lang="en-GB" altLang="en-US" sz="1600"/>
              <a:t>–</a:t>
            </a:r>
            <a:r>
              <a:rPr lang="en-GB" altLang="en-US" sz="1600" noProof="0" dirty="0">
                <a:ln>
                  <a:noFill/>
                </a:ln>
                <a:effectLst/>
                <a:uLnTx/>
                <a:uFillTx/>
                <a:latin typeface="Tuffy-TTF" panose="020B0603060100000000" pitchFamily="34" charset="0"/>
                <a:sym typeface="+mn-ea"/>
              </a:rPr>
              <a:t>written phonetically so that it can still be read although it is spelt incorrectly</a:t>
            </a:r>
            <a:endParaRPr lang="en-GB" altLang="en-US" sz="160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p:cNvSpPr>
            <a:spLocks noGrp="1"/>
          </p:cNvSpPr>
          <p:nvPr>
            <p:ph type="title"/>
          </p:nvPr>
        </p:nvSpPr>
        <p:spPr>
          <a:xfrm>
            <a:off x="457200" y="479425"/>
            <a:ext cx="8220075" cy="993775"/>
          </a:xfrm>
        </p:spPr>
        <p:txBody>
          <a:bodyPr vert="horz" wrap="square" lIns="252000" tIns="252000" rIns="252000" bIns="252000" anchor="ctr" anchorCtr="1"/>
          <a:lstStyle/>
          <a:p>
            <a:pPr eaLnBrk="1" hangingPunct="1"/>
            <a:r>
              <a:rPr lang="en-GB" altLang="en-US" sz="3600" kern="1200" dirty="0">
                <a:latin typeface="Tuffy-TTF" panose="020B0603060100000000" pitchFamily="34" charset="0"/>
                <a:ea typeface="+mj-ea"/>
                <a:cs typeface="+mj-cs"/>
              </a:rPr>
              <a:t>What Is Phonics?</a:t>
            </a:r>
            <a:endParaRPr lang="en-GB" altLang="en-US" sz="3600" kern="1200" dirty="0">
              <a:latin typeface="Tuffy-TTF" panose="020B0603060100000000" pitchFamily="34" charset="0"/>
              <a:ea typeface="+mj-ea"/>
              <a:cs typeface="+mj-cs"/>
            </a:endParaRPr>
          </a:p>
        </p:txBody>
      </p:sp>
      <p:sp>
        <p:nvSpPr>
          <p:cNvPr id="23" name="Rectangle: Rounded Corners 22"/>
          <p:cNvSpPr/>
          <p:nvPr/>
        </p:nvSpPr>
        <p:spPr>
          <a:xfrm>
            <a:off x="750888" y="1473200"/>
            <a:ext cx="7632700" cy="410845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Phonics is a method for teaching reading and writing.</a:t>
            </a: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defRPr/>
            </a:pP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It develops phonemic awareness – the ability to hear, recognise and use the sounds within words.</a:t>
            </a: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defRPr/>
            </a:pP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Learners are also taught to match the sounds and the graphemes (individual letters or spelling patterns) that represent them.</a:t>
            </a: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defRPr/>
            </a:pP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Phonics is currently the main way in which children in British primary schools are taught to read in their earliest years.</a:t>
            </a: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defRPr/>
            </a:pP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Children will also be taught other skills, such as whole-word recognition (see ‘tricky words’), book skills and a love and enjoyment of reading.</a:t>
            </a: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p:cNvSpPr>
            <a:spLocks noGrp="1"/>
          </p:cNvSpPr>
          <p:nvPr>
            <p:ph type="title"/>
          </p:nvPr>
        </p:nvSpPr>
        <p:spPr>
          <a:xfrm>
            <a:off x="457200" y="479425"/>
            <a:ext cx="8220075" cy="993775"/>
          </a:xfrm>
        </p:spPr>
        <p:txBody>
          <a:bodyPr vert="horz" wrap="square" lIns="252000" tIns="252000" rIns="252000" bIns="252000" anchor="ctr" anchorCtr="1"/>
          <a:lstStyle/>
          <a:p>
            <a:pPr eaLnBrk="1" hangingPunct="1"/>
            <a:r>
              <a:rPr lang="en-GB" altLang="en-US" sz="3600" kern="1200" dirty="0">
                <a:latin typeface="Tuffy-TTF" panose="020B0603060100000000" pitchFamily="34" charset="0"/>
                <a:ea typeface="+mj-ea"/>
                <a:cs typeface="+mj-cs"/>
              </a:rPr>
              <a:t>Why Are Children Taught Phonics?</a:t>
            </a:r>
            <a:endParaRPr lang="en-GB" altLang="en-US" sz="3600" kern="1200" dirty="0">
              <a:latin typeface="Tuffy-TTF" panose="020B0603060100000000" pitchFamily="34" charset="0"/>
              <a:ea typeface="+mj-ea"/>
              <a:cs typeface="+mj-cs"/>
            </a:endParaRPr>
          </a:p>
        </p:txBody>
      </p:sp>
      <p:sp>
        <p:nvSpPr>
          <p:cNvPr id="23" name="Rectangle: Rounded Corners 22"/>
          <p:cNvSpPr/>
          <p:nvPr/>
        </p:nvSpPr>
        <p:spPr>
          <a:xfrm>
            <a:off x="750888" y="1473200"/>
            <a:ext cx="7632700" cy="410845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Phonics, taught in a structured way, is generally accepted to be the most effective way to teach reading and writing.</a:t>
            </a: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defRPr/>
            </a:pP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Children learn to hear and recognise sounds in words and spell them correctly.</a:t>
            </a: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defRPr/>
            </a:pP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This assists with their confidence, accuracy and fluency.</a:t>
            </a: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defRPr/>
            </a:pP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Phonics should not be taught in isolation — children also need to learn other reading and comprehension skills alongside phonic knowledge</a:t>
            </a:r>
            <a:r>
              <a:rPr kumimoji="0" lang="en-GB" altLang="en-US" sz="1800" b="0" i="0" u="none" strike="noStrike" kern="1200" cap="none" spc="0" normalizeH="0" baseline="0" noProof="0" dirty="0" smtClean="0">
                <a:ln>
                  <a:noFill/>
                </a:ln>
                <a:solidFill>
                  <a:schemeClr val="tx1"/>
                </a:solidFill>
                <a:effectLst/>
                <a:uLnTx/>
                <a:uFillTx/>
                <a:latin typeface="Tuffy-TTF" panose="020B0603060100000000" pitchFamily="34" charset="0"/>
                <a:ea typeface="+mn-ea"/>
                <a:cs typeface="+mn-cs"/>
              </a:rPr>
              <a:t>. So </a:t>
            </a:r>
            <a:r>
              <a:rPr kumimoji="0" lang="en-GB" altLang="en-US" sz="1800" b="0" i="0" u="none" strike="noStrike" kern="1200" cap="none" spc="0" normalizeH="0" baseline="0" noProof="0" smtClean="0">
                <a:ln>
                  <a:noFill/>
                </a:ln>
                <a:solidFill>
                  <a:schemeClr val="tx1"/>
                </a:solidFill>
                <a:effectLst/>
                <a:uLnTx/>
                <a:uFillTx/>
                <a:latin typeface="Tuffy-TTF" panose="020B0603060100000000" pitchFamily="34" charset="0"/>
                <a:ea typeface="+mn-ea"/>
                <a:cs typeface="+mn-cs"/>
              </a:rPr>
              <a:t>Wrens all</a:t>
            </a:r>
            <a:r>
              <a:rPr kumimoji="0" lang="en-GB" altLang="en-US" sz="1800" b="0" i="0" u="none" strike="noStrike" kern="1200" cap="none" spc="0" normalizeH="0" noProof="0" smtClean="0">
                <a:ln>
                  <a:noFill/>
                </a:ln>
                <a:solidFill>
                  <a:schemeClr val="tx1"/>
                </a:solidFill>
                <a:effectLst/>
                <a:uLnTx/>
                <a:uFillTx/>
                <a:latin typeface="Tuffy-TTF" panose="020B0603060100000000" pitchFamily="34" charset="0"/>
                <a:ea typeface="+mn-ea"/>
                <a:cs typeface="+mn-cs"/>
              </a:rPr>
              <a:t> also have</a:t>
            </a:r>
            <a:r>
              <a:rPr kumimoji="0" lang="en-GB" altLang="en-US" sz="1800" b="0" i="0" u="none" strike="noStrike" kern="1200" cap="none" spc="0" normalizeH="0" baseline="0" noProof="0" smtClean="0">
                <a:ln>
                  <a:noFill/>
                </a:ln>
                <a:solidFill>
                  <a:schemeClr val="tx1"/>
                </a:solidFill>
                <a:effectLst/>
                <a:uLnTx/>
                <a:uFillTx/>
                <a:latin typeface="Tuffy-TTF" panose="020B0603060100000000" pitchFamily="34" charset="0"/>
                <a:ea typeface="+mn-ea"/>
                <a:cs typeface="+mn-cs"/>
              </a:rPr>
              <a:t> </a:t>
            </a:r>
            <a:r>
              <a:rPr kumimoji="0" lang="en-GB" altLang="en-US" sz="1800" b="0" i="0" u="none" strike="noStrike" kern="1200" cap="none" spc="0" normalizeH="0" baseline="0" noProof="0" dirty="0" smtClean="0">
                <a:ln>
                  <a:noFill/>
                </a:ln>
                <a:solidFill>
                  <a:schemeClr val="tx1"/>
                </a:solidFill>
                <a:effectLst/>
                <a:uLnTx/>
                <a:uFillTx/>
                <a:latin typeface="Tuffy-TTF" panose="020B0603060100000000" pitchFamily="34" charset="0"/>
                <a:ea typeface="+mn-ea"/>
                <a:cs typeface="+mn-cs"/>
              </a:rPr>
              <a:t>have library books to foster a love of reading and to develop their comprehension skills.</a:t>
            </a: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defRPr/>
            </a:pPr>
            <a:endParaRPr kumimoji="0" lang="en-GB" altLang="en-US" sz="18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20"/>
          <p:cNvSpPr>
            <a:spLocks noGrp="1"/>
          </p:cNvSpPr>
          <p:nvPr>
            <p:ph type="title"/>
          </p:nvPr>
        </p:nvSpPr>
        <p:spPr>
          <a:xfrm>
            <a:off x="457200" y="479425"/>
            <a:ext cx="8220075" cy="993775"/>
          </a:xfrm>
        </p:spPr>
        <p:txBody>
          <a:bodyPr vert="horz" wrap="square" lIns="252000" tIns="252000" rIns="252000" bIns="252000" anchor="ctr" anchorCtr="1"/>
          <a:lstStyle/>
          <a:p>
            <a:pPr eaLnBrk="1" hangingPunct="1"/>
            <a:r>
              <a:rPr lang="en-GB" altLang="en-US" sz="3600" kern="1200" dirty="0">
                <a:latin typeface="Tuffy-TTF" panose="020B0603060100000000" pitchFamily="34" charset="0"/>
                <a:ea typeface="+mj-ea"/>
                <a:cs typeface="+mj-cs"/>
              </a:rPr>
              <a:t>Letters and Sounds</a:t>
            </a:r>
            <a:endParaRPr lang="en-GB" altLang="en-US" sz="3600" kern="1200" dirty="0">
              <a:latin typeface="Tuffy-TTF" panose="020B0603060100000000" pitchFamily="34" charset="0"/>
              <a:ea typeface="+mj-ea"/>
              <a:cs typeface="+mj-cs"/>
            </a:endParaRPr>
          </a:p>
        </p:txBody>
      </p:sp>
      <p:sp>
        <p:nvSpPr>
          <p:cNvPr id="23" name="Rectangle: Rounded Corners 22"/>
          <p:cNvSpPr/>
          <p:nvPr/>
        </p:nvSpPr>
        <p:spPr>
          <a:xfrm>
            <a:off x="750888" y="1473200"/>
            <a:ext cx="7632700" cy="2722563"/>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We use Twinkl phonics at Semley school with the Jolly phonics actions and songs which many of our Wrens older siblings will be familiar with. </a:t>
            </a:r>
            <a:r>
              <a:rPr kumimoji="0" lang="en-GB" altLang="en-US" sz="1800" b="0" i="0" u="none" strike="noStrike" kern="1200" cap="none" spc="0" normalizeH="0" baseline="0" noProof="0" dirty="0" smtClean="0">
                <a:ln>
                  <a:noFill/>
                </a:ln>
                <a:solidFill>
                  <a:schemeClr val="tx1"/>
                </a:solidFill>
                <a:effectLst/>
                <a:uLnTx/>
                <a:uFillTx/>
                <a:latin typeface="Tuffy-TTF" panose="020B0603060100000000" pitchFamily="34" charset="0"/>
                <a:ea typeface="+mn-ea"/>
                <a:cs typeface="+mn-cs"/>
              </a:rPr>
              <a:t>Do look on Wrens class page on the school website for</a:t>
            </a:r>
            <a:r>
              <a:rPr kumimoji="0" lang="en-GB" altLang="en-US" sz="1800" b="0" i="0" u="none" strike="noStrike" kern="1200" cap="none" spc="0" normalizeH="0" noProof="0" dirty="0" smtClean="0">
                <a:ln>
                  <a:noFill/>
                </a:ln>
                <a:solidFill>
                  <a:schemeClr val="tx1"/>
                </a:solidFill>
                <a:effectLst/>
                <a:uLnTx/>
                <a:uFillTx/>
                <a:latin typeface="Tuffy-TTF" panose="020B0603060100000000" pitchFamily="34" charset="0"/>
                <a:ea typeface="+mn-ea"/>
                <a:cs typeface="+mn-cs"/>
              </a:rPr>
              <a:t> the Jolly Phonics actions </a:t>
            </a:r>
            <a:r>
              <a:rPr kumimoji="0" lang="en-GB" altLang="en-US" sz="1800" b="0" i="0" u="none" strike="noStrike" kern="1200" cap="none" spc="0" normalizeH="0" noProof="0" dirty="0" err="1" smtClean="0">
                <a:ln>
                  <a:noFill/>
                </a:ln>
                <a:solidFill>
                  <a:schemeClr val="tx1"/>
                </a:solidFill>
                <a:effectLst/>
                <a:uLnTx/>
                <a:uFillTx/>
                <a:latin typeface="Tuffy-TTF" panose="020B0603060100000000" pitchFamily="34" charset="0"/>
                <a:ea typeface="+mn-ea"/>
                <a:cs typeface="+mn-cs"/>
              </a:rPr>
              <a:t>shet</a:t>
            </a:r>
            <a:r>
              <a:rPr kumimoji="0" lang="en-GB" altLang="en-US" sz="1800" b="0" i="0" u="none" strike="noStrike" kern="1200" cap="none" spc="0" normalizeH="0" noProof="0" dirty="0" smtClean="0">
                <a:ln>
                  <a:noFill/>
                </a:ln>
                <a:solidFill>
                  <a:schemeClr val="tx1"/>
                </a:solidFill>
                <a:effectLst/>
                <a:uLnTx/>
                <a:uFillTx/>
                <a:latin typeface="Tuffy-TTF" panose="020B0603060100000000" pitchFamily="34" charset="0"/>
                <a:ea typeface="+mn-ea"/>
                <a:cs typeface="+mn-cs"/>
              </a:rPr>
              <a:t>. </a:t>
            </a: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defRPr/>
            </a:pP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Twinkl Phonics is based on Letters and Sounds was a resource for the teaching of phonics which was issued by the Department for Education in 2007.</a:t>
            </a: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defRPr/>
            </a:pP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It is divided into six sections, or phases, intended to begin in the preschool years and finish at the end of year 2 (age 7).</a:t>
            </a: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defRPr/>
            </a:pPr>
            <a:endParaRPr kumimoji="0" lang="en-GB" altLang="en-US" sz="18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20"/>
          <p:cNvSpPr>
            <a:spLocks noGrp="1"/>
          </p:cNvSpPr>
          <p:nvPr>
            <p:ph type="title"/>
          </p:nvPr>
        </p:nvSpPr>
        <p:spPr>
          <a:xfrm>
            <a:off x="457200" y="479425"/>
            <a:ext cx="8220075" cy="993775"/>
          </a:xfrm>
        </p:spPr>
        <p:txBody>
          <a:bodyPr vert="horz" wrap="square" lIns="252000" tIns="252000" rIns="252000" bIns="252000" anchor="ctr" anchorCtr="1"/>
          <a:lstStyle/>
          <a:p>
            <a:pPr eaLnBrk="1" hangingPunct="1"/>
            <a:r>
              <a:rPr lang="en-GB" altLang="en-US" sz="3600" kern="1200" dirty="0">
                <a:latin typeface="Tuffy-TTF" panose="020B0603060100000000" pitchFamily="34" charset="0"/>
                <a:ea typeface="+mj-ea"/>
                <a:cs typeface="+mj-cs"/>
              </a:rPr>
              <a:t>Phase One</a:t>
            </a:r>
            <a:endParaRPr lang="en-GB" altLang="en-US" sz="3600" kern="1200" dirty="0">
              <a:latin typeface="Tuffy-TTF" panose="020B0603060100000000" pitchFamily="34" charset="0"/>
              <a:ea typeface="+mj-ea"/>
              <a:cs typeface="+mj-cs"/>
            </a:endParaRPr>
          </a:p>
        </p:txBody>
      </p:sp>
      <p:sp>
        <p:nvSpPr>
          <p:cNvPr id="23" name="Rectangle: Rounded Corners 22"/>
          <p:cNvSpPr/>
          <p:nvPr/>
        </p:nvSpPr>
        <p:spPr>
          <a:xfrm>
            <a:off x="750888" y="1296988"/>
            <a:ext cx="7632700" cy="52863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5000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Phase 1 has seven aspects, with a focus on listening skills</a:t>
            </a:r>
            <a:r>
              <a:rPr kumimoji="0" lang="en-GB" altLang="en-US" sz="1800" b="0" i="0" u="none" strike="noStrike" kern="1200" cap="none" spc="0" normalizeH="0" baseline="0" noProof="0" dirty="0">
                <a:ln>
                  <a:noFill/>
                </a:ln>
                <a:solidFill>
                  <a:schemeClr val="tx1"/>
                </a:solidFill>
                <a:effectLst/>
                <a:uLnTx/>
                <a:uFillTx/>
                <a:latin typeface="+mn-lt"/>
                <a:ea typeface="+mn-ea"/>
                <a:cs typeface="+mn-cs"/>
              </a:rPr>
              <a:t>.</a:t>
            </a:r>
            <a:endParaRPr kumimoji="0" lang="en-GB" alt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15" name="Rectangle: Rounded Corners 14"/>
          <p:cNvSpPr/>
          <p:nvPr/>
        </p:nvSpPr>
        <p:spPr>
          <a:xfrm>
            <a:off x="750888" y="1925638"/>
            <a:ext cx="7632700" cy="52228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ct val="5000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mn-lt"/>
                <a:ea typeface="+mn-ea"/>
                <a:cs typeface="+mn-cs"/>
              </a:rPr>
              <a:t>1: Environmental sounds</a:t>
            </a:r>
            <a:endParaRPr kumimoji="0" lang="en-US" alt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17" name="Rectangle: Rounded Corners 16"/>
          <p:cNvSpPr/>
          <p:nvPr/>
        </p:nvSpPr>
        <p:spPr>
          <a:xfrm>
            <a:off x="750888" y="2535238"/>
            <a:ext cx="7632700" cy="52228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ct val="5000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mn-lt"/>
                <a:ea typeface="+mn-ea"/>
                <a:cs typeface="+mn-cs"/>
              </a:rPr>
              <a:t>2: Instrumental sounds</a:t>
            </a:r>
            <a:endParaRPr kumimoji="0" lang="en-US" alt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18" name="Rectangle: Rounded Corners 17"/>
          <p:cNvSpPr/>
          <p:nvPr/>
        </p:nvSpPr>
        <p:spPr>
          <a:xfrm>
            <a:off x="750888" y="3144838"/>
            <a:ext cx="7632700" cy="52228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ct val="5000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mn-lt"/>
                <a:ea typeface="+mn-ea"/>
                <a:cs typeface="+mn-cs"/>
              </a:rPr>
              <a:t>3: Body percussion</a:t>
            </a:r>
            <a:endParaRPr kumimoji="0" lang="en-US" alt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19" name="Rectangle: Rounded Corners 18"/>
          <p:cNvSpPr/>
          <p:nvPr/>
        </p:nvSpPr>
        <p:spPr>
          <a:xfrm>
            <a:off x="750888" y="3754438"/>
            <a:ext cx="7632700" cy="52228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ct val="5000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mn-lt"/>
                <a:ea typeface="+mn-ea"/>
                <a:cs typeface="+mn-cs"/>
              </a:rPr>
              <a:t>4: Rhythm and rhyme</a:t>
            </a:r>
            <a:endParaRPr kumimoji="0" lang="en-US" alt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20" name="Rectangle: Rounded Corners 19"/>
          <p:cNvSpPr/>
          <p:nvPr/>
        </p:nvSpPr>
        <p:spPr>
          <a:xfrm>
            <a:off x="750888" y="4364038"/>
            <a:ext cx="7632700" cy="52228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ct val="5000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mn-lt"/>
                <a:ea typeface="+mn-ea"/>
                <a:cs typeface="+mn-cs"/>
              </a:rPr>
              <a:t>5: Alliteration</a:t>
            </a:r>
            <a:endParaRPr kumimoji="0" lang="en-US" alt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22" name="Rectangle: Rounded Corners 21"/>
          <p:cNvSpPr/>
          <p:nvPr/>
        </p:nvSpPr>
        <p:spPr>
          <a:xfrm>
            <a:off x="750888" y="4972050"/>
            <a:ext cx="7632700" cy="52387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ct val="5000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mn-lt"/>
                <a:ea typeface="+mn-ea"/>
                <a:cs typeface="+mn-cs"/>
              </a:rPr>
              <a:t>6: Voice sounds</a:t>
            </a:r>
            <a:endParaRPr kumimoji="0" lang="en-US" alt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24" name="Rectangle: Rounded Corners 23"/>
          <p:cNvSpPr/>
          <p:nvPr/>
        </p:nvSpPr>
        <p:spPr>
          <a:xfrm>
            <a:off x="750888" y="5581650"/>
            <a:ext cx="7632700" cy="52228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ct val="5000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mn-lt"/>
                <a:ea typeface="+mn-ea"/>
                <a:cs typeface="+mn-cs"/>
              </a:rPr>
              <a:t>7: Oral blending and segmenti</a:t>
            </a:r>
            <a:r>
              <a:rPr kumimoji="0" lang="en-GB" altLang="en-US" sz="1800" b="0" i="0" u="none" strike="noStrike" kern="1200" cap="none" spc="0" normalizeH="0" baseline="0" noProof="0" dirty="0">
                <a:ln>
                  <a:noFill/>
                </a:ln>
                <a:solidFill>
                  <a:schemeClr val="tx1"/>
                </a:solidFill>
                <a:effectLst/>
                <a:uLnTx/>
                <a:uFillTx/>
                <a:latin typeface="SassoonCRInfant" pitchFamily="2" charset="0"/>
                <a:ea typeface="+mn-ea"/>
                <a:cs typeface="+mn-cs"/>
              </a:rPr>
              <a:t>ng</a:t>
            </a:r>
            <a:endParaRPr kumimoji="0" lang="en-US" altLang="en-US" sz="1800" b="0" i="0" u="none" strike="noStrike" kern="1200" cap="none" spc="0" normalizeH="0" baseline="0" noProof="0" dirty="0">
              <a:ln>
                <a:noFill/>
              </a:ln>
              <a:solidFill>
                <a:schemeClr val="tx1"/>
              </a:solidFill>
              <a:effectLst/>
              <a:uLnTx/>
              <a:uFillTx/>
              <a:latin typeface="SassoonCRInfant" pitchFamily="2" charset="0"/>
              <a:ea typeface="+mn-ea"/>
              <a:cs typeface="+mn-cs"/>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20"/>
          <p:cNvSpPr>
            <a:spLocks noGrp="1"/>
          </p:cNvSpPr>
          <p:nvPr>
            <p:ph type="title"/>
          </p:nvPr>
        </p:nvSpPr>
        <p:spPr>
          <a:xfrm>
            <a:off x="457200" y="479425"/>
            <a:ext cx="8220075" cy="993775"/>
          </a:xfrm>
        </p:spPr>
        <p:txBody>
          <a:bodyPr vert="horz" wrap="square" lIns="252000" tIns="252000" rIns="252000" bIns="252000" anchor="ctr" anchorCtr="1"/>
          <a:lstStyle/>
          <a:p>
            <a:pPr algn="ctr" eaLnBrk="1" hangingPunct="1">
              <a:lnSpc>
                <a:spcPct val="100000"/>
              </a:lnSpc>
              <a:spcBef>
                <a:spcPct val="50000"/>
              </a:spcBef>
            </a:pPr>
            <a:r>
              <a:rPr lang="en-GB" altLang="en-US" sz="3600" kern="1200" dirty="0">
                <a:latin typeface="Tuffy-TTF" panose="020B0603060100000000" pitchFamily="34" charset="0"/>
                <a:ea typeface="+mj-ea"/>
                <a:cs typeface="+mj-cs"/>
              </a:rPr>
              <a:t>Find the Rhymes</a:t>
            </a:r>
            <a:endParaRPr lang="en-US" altLang="en-US" sz="3600" kern="1200" dirty="0">
              <a:latin typeface="Tuffy-TTF" panose="020B0603060100000000" pitchFamily="34" charset="0"/>
              <a:ea typeface="+mj-ea"/>
              <a:cs typeface="+mj-cs"/>
            </a:endParaRPr>
          </a:p>
        </p:txBody>
      </p:sp>
      <p:pic>
        <p:nvPicPr>
          <p:cNvPr id="22531" name="Picture 2"/>
          <p:cNvPicPr>
            <a:picLocks noChangeAspect="1"/>
          </p:cNvPicPr>
          <p:nvPr/>
        </p:nvPicPr>
        <p:blipFill>
          <a:blip r:embed="rId1"/>
          <a:stretch>
            <a:fillRect/>
          </a:stretch>
        </p:blipFill>
        <p:spPr>
          <a:xfrm>
            <a:off x="4632325" y="4267200"/>
            <a:ext cx="1417638" cy="1828800"/>
          </a:xfrm>
          <a:prstGeom prst="rect">
            <a:avLst/>
          </a:prstGeom>
          <a:noFill/>
          <a:ln w="9525">
            <a:noFill/>
          </a:ln>
        </p:spPr>
      </p:pic>
      <p:pic>
        <p:nvPicPr>
          <p:cNvPr id="22532" name="Picture 4"/>
          <p:cNvPicPr>
            <a:picLocks noChangeAspect="1"/>
          </p:cNvPicPr>
          <p:nvPr/>
        </p:nvPicPr>
        <p:blipFill>
          <a:blip r:embed="rId2"/>
          <a:stretch>
            <a:fillRect/>
          </a:stretch>
        </p:blipFill>
        <p:spPr>
          <a:xfrm>
            <a:off x="768350" y="1538288"/>
            <a:ext cx="2552700" cy="1433512"/>
          </a:xfrm>
          <a:prstGeom prst="rect">
            <a:avLst/>
          </a:prstGeom>
          <a:noFill/>
          <a:ln w="9525">
            <a:noFill/>
          </a:ln>
        </p:spPr>
      </p:pic>
      <p:pic>
        <p:nvPicPr>
          <p:cNvPr id="22533" name="Picture 6"/>
          <p:cNvPicPr>
            <a:picLocks noChangeAspect="1"/>
          </p:cNvPicPr>
          <p:nvPr/>
        </p:nvPicPr>
        <p:blipFill>
          <a:blip r:embed="rId3"/>
          <a:stretch>
            <a:fillRect/>
          </a:stretch>
        </p:blipFill>
        <p:spPr>
          <a:xfrm>
            <a:off x="2955925" y="4613275"/>
            <a:ext cx="1385888" cy="1492250"/>
          </a:xfrm>
          <a:prstGeom prst="rect">
            <a:avLst/>
          </a:prstGeom>
          <a:noFill/>
          <a:ln w="9525">
            <a:noFill/>
          </a:ln>
        </p:spPr>
      </p:pic>
      <p:pic>
        <p:nvPicPr>
          <p:cNvPr id="22534" name="Picture 11"/>
          <p:cNvPicPr>
            <a:picLocks noChangeAspect="1"/>
          </p:cNvPicPr>
          <p:nvPr/>
        </p:nvPicPr>
        <p:blipFill>
          <a:blip r:embed="rId4"/>
          <a:stretch>
            <a:fillRect/>
          </a:stretch>
        </p:blipFill>
        <p:spPr>
          <a:xfrm>
            <a:off x="6840538" y="976313"/>
            <a:ext cx="1570037" cy="2068512"/>
          </a:xfrm>
          <a:prstGeom prst="rect">
            <a:avLst/>
          </a:prstGeom>
          <a:noFill/>
          <a:ln w="9525">
            <a:noFill/>
          </a:ln>
        </p:spPr>
      </p:pic>
      <p:pic>
        <p:nvPicPr>
          <p:cNvPr id="22535" name="Picture 13"/>
          <p:cNvPicPr>
            <a:picLocks noChangeAspect="1"/>
          </p:cNvPicPr>
          <p:nvPr/>
        </p:nvPicPr>
        <p:blipFill>
          <a:blip r:embed="rId5"/>
          <a:stretch>
            <a:fillRect/>
          </a:stretch>
        </p:blipFill>
        <p:spPr>
          <a:xfrm>
            <a:off x="884238" y="3276600"/>
            <a:ext cx="427037" cy="2900363"/>
          </a:xfrm>
          <a:prstGeom prst="rect">
            <a:avLst/>
          </a:prstGeom>
          <a:noFill/>
          <a:ln w="9525">
            <a:noFill/>
          </a:ln>
        </p:spPr>
      </p:pic>
      <p:pic>
        <p:nvPicPr>
          <p:cNvPr id="22536" name="Picture 24"/>
          <p:cNvPicPr>
            <a:picLocks noChangeAspect="1"/>
          </p:cNvPicPr>
          <p:nvPr/>
        </p:nvPicPr>
        <p:blipFill>
          <a:blip r:embed="rId6"/>
          <a:stretch>
            <a:fillRect/>
          </a:stretch>
        </p:blipFill>
        <p:spPr>
          <a:xfrm>
            <a:off x="4252913" y="1589088"/>
            <a:ext cx="1655762" cy="1687512"/>
          </a:xfrm>
          <a:prstGeom prst="rect">
            <a:avLst/>
          </a:prstGeom>
          <a:noFill/>
          <a:ln w="9525">
            <a:noFill/>
          </a:ln>
        </p:spPr>
      </p:pic>
      <p:pic>
        <p:nvPicPr>
          <p:cNvPr id="22537" name="Picture 26"/>
          <p:cNvPicPr>
            <a:picLocks noChangeAspect="1"/>
          </p:cNvPicPr>
          <p:nvPr/>
        </p:nvPicPr>
        <p:blipFill>
          <a:blip r:embed="rId7"/>
          <a:stretch>
            <a:fillRect/>
          </a:stretch>
        </p:blipFill>
        <p:spPr>
          <a:xfrm>
            <a:off x="6962775" y="3687763"/>
            <a:ext cx="1393825" cy="2478087"/>
          </a:xfrm>
          <a:prstGeom prst="rect">
            <a:avLst/>
          </a:prstGeom>
          <a:noFill/>
          <a:ln w="9525">
            <a:noFill/>
          </a:ln>
        </p:spPr>
      </p:pic>
      <p:pic>
        <p:nvPicPr>
          <p:cNvPr id="22538" name="Picture 28"/>
          <p:cNvPicPr>
            <a:picLocks noChangeAspect="1"/>
          </p:cNvPicPr>
          <p:nvPr/>
        </p:nvPicPr>
        <p:blipFill>
          <a:blip r:embed="rId8"/>
          <a:stretch>
            <a:fillRect/>
          </a:stretch>
        </p:blipFill>
        <p:spPr>
          <a:xfrm>
            <a:off x="3362325" y="2365375"/>
            <a:ext cx="1112838" cy="2189163"/>
          </a:xfrm>
          <a:prstGeom prst="rect">
            <a:avLst/>
          </a:prstGeom>
          <a:noFill/>
          <a:ln w="9525">
            <a:noFill/>
          </a:ln>
        </p:spPr>
      </p:pic>
      <p:pic>
        <p:nvPicPr>
          <p:cNvPr id="22539" name="Picture 30"/>
          <p:cNvPicPr>
            <a:picLocks noChangeAspect="1"/>
          </p:cNvPicPr>
          <p:nvPr/>
        </p:nvPicPr>
        <p:blipFill>
          <a:blip r:embed="rId9"/>
          <a:stretch>
            <a:fillRect/>
          </a:stretch>
        </p:blipFill>
        <p:spPr>
          <a:xfrm>
            <a:off x="5405438" y="3468688"/>
            <a:ext cx="1443037" cy="911225"/>
          </a:xfrm>
          <a:prstGeom prst="rect">
            <a:avLst/>
          </a:prstGeom>
          <a:noFill/>
          <a:ln w="9525">
            <a:noFill/>
          </a:ln>
        </p:spPr>
      </p:pic>
      <p:pic>
        <p:nvPicPr>
          <p:cNvPr id="22540" name="Picture 32"/>
          <p:cNvPicPr>
            <a:picLocks noChangeAspect="1"/>
          </p:cNvPicPr>
          <p:nvPr/>
        </p:nvPicPr>
        <p:blipFill>
          <a:blip r:embed="rId10"/>
          <a:stretch>
            <a:fillRect/>
          </a:stretch>
        </p:blipFill>
        <p:spPr>
          <a:xfrm>
            <a:off x="1524000" y="3111500"/>
            <a:ext cx="1431925" cy="2590800"/>
          </a:xfrm>
          <a:prstGeom prst="rect">
            <a:avLst/>
          </a:prstGeom>
          <a:noFill/>
          <a:ln w="9525">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20"/>
          <p:cNvSpPr>
            <a:spLocks noGrp="1"/>
          </p:cNvSpPr>
          <p:nvPr>
            <p:ph type="title"/>
          </p:nvPr>
        </p:nvSpPr>
        <p:spPr>
          <a:xfrm>
            <a:off x="457200" y="479425"/>
            <a:ext cx="8220075" cy="993775"/>
          </a:xfrm>
        </p:spPr>
        <p:txBody>
          <a:bodyPr vert="horz" wrap="square" lIns="252000" tIns="252000" rIns="252000" bIns="252000" anchor="ctr" anchorCtr="1"/>
          <a:lstStyle/>
          <a:p>
            <a:pPr algn="ctr" eaLnBrk="1" hangingPunct="1">
              <a:lnSpc>
                <a:spcPct val="100000"/>
              </a:lnSpc>
              <a:spcBef>
                <a:spcPct val="50000"/>
              </a:spcBef>
            </a:pPr>
            <a:r>
              <a:rPr lang="en-GB" altLang="en-US" sz="3600" kern="1200" dirty="0">
                <a:latin typeface="Tuffy-TTF" panose="020B0603060100000000" pitchFamily="34" charset="0"/>
                <a:ea typeface="+mj-ea"/>
                <a:cs typeface="+mj-cs"/>
              </a:rPr>
              <a:t>Find the Starting Sounds</a:t>
            </a:r>
            <a:endParaRPr lang="en-GB" altLang="en-US" sz="3600" kern="1200" dirty="0">
              <a:latin typeface="Tuffy-TTF" panose="020B0603060100000000" pitchFamily="34" charset="0"/>
              <a:ea typeface="+mj-ea"/>
              <a:cs typeface="+mj-cs"/>
            </a:endParaRPr>
          </a:p>
        </p:txBody>
      </p:sp>
      <p:sp>
        <p:nvSpPr>
          <p:cNvPr id="15" name="Rectangle: Rounded Corners 14"/>
          <p:cNvSpPr/>
          <p:nvPr/>
        </p:nvSpPr>
        <p:spPr>
          <a:xfrm>
            <a:off x="750888" y="1296988"/>
            <a:ext cx="7632700" cy="95885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5000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Can you find three things beginning with ‘</a:t>
            </a:r>
            <a:r>
              <a:rPr kumimoji="0" lang="en-GB" altLang="en-US" sz="1800" b="0" i="0" u="none" strike="noStrike" kern="1200" cap="none" spc="0" normalizeH="0" baseline="0" noProof="0" dirty="0" err="1">
                <a:ln>
                  <a:noFill/>
                </a:ln>
                <a:solidFill>
                  <a:schemeClr val="tx1"/>
                </a:solidFill>
                <a:effectLst/>
                <a:uLnTx/>
                <a:uFillTx/>
                <a:latin typeface="Tuffy-TTF" panose="020B0603060100000000" pitchFamily="34" charset="0"/>
                <a:ea typeface="+mn-ea"/>
                <a:cs typeface="+mn-cs"/>
              </a:rPr>
              <a:t>sss</a:t>
            </a: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a:t>
            </a: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ctr" defTabSz="914400" rtl="0" eaLnBrk="1" fontAlgn="auto" latinLnBrk="0" hangingPunct="1">
              <a:lnSpc>
                <a:spcPct val="100000"/>
              </a:lnSpc>
              <a:spcBef>
                <a:spcPct val="5000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How many things begin with ‘h’?</a:t>
            </a:r>
            <a:endParaRPr kumimoji="0" lang="en-US"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p:txBody>
      </p:sp>
      <p:pic>
        <p:nvPicPr>
          <p:cNvPr id="24580" name="Picture 3"/>
          <p:cNvPicPr>
            <a:picLocks noChangeAspect="1"/>
          </p:cNvPicPr>
          <p:nvPr/>
        </p:nvPicPr>
        <p:blipFill>
          <a:blip r:embed="rId1"/>
          <a:stretch>
            <a:fillRect/>
          </a:stretch>
        </p:blipFill>
        <p:spPr>
          <a:xfrm>
            <a:off x="1612900" y="4781550"/>
            <a:ext cx="1711325" cy="1473200"/>
          </a:xfrm>
          <a:prstGeom prst="rect">
            <a:avLst/>
          </a:prstGeom>
          <a:noFill/>
          <a:ln w="9525">
            <a:noFill/>
          </a:ln>
        </p:spPr>
      </p:pic>
      <p:pic>
        <p:nvPicPr>
          <p:cNvPr id="24581" name="Picture 7"/>
          <p:cNvPicPr>
            <a:picLocks noChangeAspect="1"/>
          </p:cNvPicPr>
          <p:nvPr/>
        </p:nvPicPr>
        <p:blipFill>
          <a:blip r:embed="rId2"/>
          <a:stretch>
            <a:fillRect/>
          </a:stretch>
        </p:blipFill>
        <p:spPr>
          <a:xfrm>
            <a:off x="639763" y="1866900"/>
            <a:ext cx="1700212" cy="1250950"/>
          </a:xfrm>
          <a:prstGeom prst="rect">
            <a:avLst/>
          </a:prstGeom>
          <a:noFill/>
          <a:ln w="9525">
            <a:noFill/>
          </a:ln>
        </p:spPr>
      </p:pic>
      <p:pic>
        <p:nvPicPr>
          <p:cNvPr id="24582" name="Picture 10"/>
          <p:cNvPicPr>
            <a:picLocks noChangeAspect="1"/>
          </p:cNvPicPr>
          <p:nvPr/>
        </p:nvPicPr>
        <p:blipFill>
          <a:blip r:embed="rId3"/>
          <a:stretch>
            <a:fillRect/>
          </a:stretch>
        </p:blipFill>
        <p:spPr>
          <a:xfrm>
            <a:off x="7015163" y="3136900"/>
            <a:ext cx="1414462" cy="1281113"/>
          </a:xfrm>
          <a:prstGeom prst="rect">
            <a:avLst/>
          </a:prstGeom>
          <a:noFill/>
          <a:ln w="9525">
            <a:noFill/>
          </a:ln>
        </p:spPr>
      </p:pic>
      <p:pic>
        <p:nvPicPr>
          <p:cNvPr id="24583" name="Picture 15"/>
          <p:cNvPicPr>
            <a:picLocks noChangeAspect="1"/>
          </p:cNvPicPr>
          <p:nvPr/>
        </p:nvPicPr>
        <p:blipFill>
          <a:blip r:embed="rId4"/>
          <a:stretch>
            <a:fillRect/>
          </a:stretch>
        </p:blipFill>
        <p:spPr>
          <a:xfrm>
            <a:off x="750888" y="3511550"/>
            <a:ext cx="1717675" cy="1270000"/>
          </a:xfrm>
          <a:prstGeom prst="rect">
            <a:avLst/>
          </a:prstGeom>
          <a:noFill/>
          <a:ln w="9525">
            <a:noFill/>
          </a:ln>
        </p:spPr>
      </p:pic>
      <p:pic>
        <p:nvPicPr>
          <p:cNvPr id="24584" name="Picture 17"/>
          <p:cNvPicPr>
            <a:picLocks noChangeAspect="1"/>
          </p:cNvPicPr>
          <p:nvPr/>
        </p:nvPicPr>
        <p:blipFill>
          <a:blip r:embed="rId5"/>
          <a:stretch>
            <a:fillRect/>
          </a:stretch>
        </p:blipFill>
        <p:spPr>
          <a:xfrm>
            <a:off x="3435350" y="4430713"/>
            <a:ext cx="2416175" cy="1708150"/>
          </a:xfrm>
          <a:prstGeom prst="rect">
            <a:avLst/>
          </a:prstGeom>
          <a:noFill/>
          <a:ln w="9525">
            <a:noFill/>
          </a:ln>
        </p:spPr>
      </p:pic>
      <p:pic>
        <p:nvPicPr>
          <p:cNvPr id="24585" name="Picture 19"/>
          <p:cNvPicPr>
            <a:picLocks noChangeAspect="1"/>
          </p:cNvPicPr>
          <p:nvPr/>
        </p:nvPicPr>
        <p:blipFill>
          <a:blip r:embed="rId6"/>
          <a:stretch>
            <a:fillRect/>
          </a:stretch>
        </p:blipFill>
        <p:spPr>
          <a:xfrm>
            <a:off x="3673475" y="3957638"/>
            <a:ext cx="1511300" cy="1463675"/>
          </a:xfrm>
          <a:prstGeom prst="rect">
            <a:avLst/>
          </a:prstGeom>
          <a:noFill/>
          <a:ln w="9525">
            <a:noFill/>
          </a:ln>
        </p:spPr>
      </p:pic>
      <p:pic>
        <p:nvPicPr>
          <p:cNvPr id="24586" name="Picture 22"/>
          <p:cNvPicPr>
            <a:picLocks noChangeAspect="1"/>
          </p:cNvPicPr>
          <p:nvPr/>
        </p:nvPicPr>
        <p:blipFill>
          <a:blip r:embed="rId7"/>
          <a:stretch>
            <a:fillRect/>
          </a:stretch>
        </p:blipFill>
        <p:spPr>
          <a:xfrm>
            <a:off x="5170488" y="2090738"/>
            <a:ext cx="2127250" cy="1739900"/>
          </a:xfrm>
          <a:prstGeom prst="rect">
            <a:avLst/>
          </a:prstGeom>
          <a:noFill/>
          <a:ln w="9525">
            <a:noFill/>
          </a:ln>
        </p:spPr>
      </p:pic>
      <p:pic>
        <p:nvPicPr>
          <p:cNvPr id="24587" name="Picture 25"/>
          <p:cNvPicPr>
            <a:picLocks noChangeAspect="1"/>
          </p:cNvPicPr>
          <p:nvPr/>
        </p:nvPicPr>
        <p:blipFill>
          <a:blip r:embed="rId8"/>
          <a:stretch>
            <a:fillRect/>
          </a:stretch>
        </p:blipFill>
        <p:spPr>
          <a:xfrm>
            <a:off x="2500313" y="2441575"/>
            <a:ext cx="2143125" cy="1389063"/>
          </a:xfrm>
          <a:prstGeom prst="rect">
            <a:avLst/>
          </a:prstGeom>
          <a:noFill/>
          <a:ln w="9525">
            <a:noFill/>
          </a:ln>
        </p:spPr>
      </p:pic>
      <p:pic>
        <p:nvPicPr>
          <p:cNvPr id="24588" name="Picture 29"/>
          <p:cNvPicPr>
            <a:picLocks noChangeAspect="1"/>
          </p:cNvPicPr>
          <p:nvPr/>
        </p:nvPicPr>
        <p:blipFill>
          <a:blip r:embed="rId9"/>
          <a:stretch>
            <a:fillRect/>
          </a:stretch>
        </p:blipFill>
        <p:spPr>
          <a:xfrm>
            <a:off x="6089650" y="4629150"/>
            <a:ext cx="2397125" cy="1509713"/>
          </a:xfrm>
          <a:prstGeom prst="rect">
            <a:avLst/>
          </a:prstGeom>
          <a:noFill/>
          <a:ln w="9525">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20"/>
          <p:cNvSpPr>
            <a:spLocks noGrp="1"/>
          </p:cNvSpPr>
          <p:nvPr>
            <p:ph type="title"/>
          </p:nvPr>
        </p:nvSpPr>
        <p:spPr>
          <a:xfrm>
            <a:off x="457200" y="479425"/>
            <a:ext cx="8220075" cy="993775"/>
          </a:xfrm>
        </p:spPr>
        <p:txBody>
          <a:bodyPr vert="horz" wrap="square" lIns="252000" tIns="252000" rIns="252000" bIns="252000" anchor="ctr" anchorCtr="1"/>
          <a:lstStyle/>
          <a:p>
            <a:pPr algn="ctr" eaLnBrk="1" hangingPunct="1">
              <a:lnSpc>
                <a:spcPct val="100000"/>
              </a:lnSpc>
              <a:spcBef>
                <a:spcPct val="50000"/>
              </a:spcBef>
            </a:pPr>
            <a:r>
              <a:rPr lang="en-GB" altLang="en-US" sz="3600" dirty="0">
                <a:latin typeface="Tuffy-TTF" panose="020B0603060100000000" pitchFamily="34" charset="0"/>
                <a:sym typeface="+mn-ea"/>
              </a:rPr>
              <a:t>Phase Two</a:t>
            </a:r>
            <a:endParaRPr lang="en-GB" altLang="en-US" sz="3600" kern="1200" dirty="0">
              <a:latin typeface="Twinkl" pitchFamily="50" charset="0"/>
              <a:ea typeface="+mj-ea"/>
              <a:cs typeface="+mj-cs"/>
            </a:endParaRPr>
          </a:p>
        </p:txBody>
      </p:sp>
      <p:sp>
        <p:nvSpPr>
          <p:cNvPr id="15" name="Rectangle: Rounded Corners 14"/>
          <p:cNvSpPr/>
          <p:nvPr/>
        </p:nvSpPr>
        <p:spPr>
          <a:xfrm>
            <a:off x="750888" y="1296988"/>
            <a:ext cx="7632700" cy="95885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5000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In Phase 2, children begin to learn some letter sounds and to match them </a:t>
            </a:r>
            <a:r>
              <a:rPr kumimoji="0" lang="en-GB" altLang="en-US" sz="1800" b="0" i="0" u="none" strike="noStrike" kern="1200" cap="none" spc="0" normalizeH="0" baseline="0" noProof="0">
                <a:ln>
                  <a:noFill/>
                </a:ln>
                <a:solidFill>
                  <a:schemeClr val="tx1"/>
                </a:solidFill>
                <a:effectLst/>
                <a:uLnTx/>
                <a:uFillTx/>
                <a:latin typeface="Tuffy-TTF" panose="020B0603060100000000" pitchFamily="34" charset="0"/>
                <a:ea typeface="+mn-ea"/>
                <a:cs typeface="+mn-cs"/>
              </a:rPr>
              <a:t>to graphemes.</a:t>
            </a:r>
            <a:endParaRPr kumimoji="0" lang="en-US"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p:txBody>
      </p:sp>
      <p:sp>
        <p:nvSpPr>
          <p:cNvPr id="14" name="Rectangle: Rounded Corners 13"/>
          <p:cNvSpPr/>
          <p:nvPr/>
        </p:nvSpPr>
        <p:spPr>
          <a:xfrm>
            <a:off x="750888" y="2481263"/>
            <a:ext cx="7632700" cy="59213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ct val="5000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Most of the first sounds are single-letter sounds but there are also several digraphs, where one sound is represented by two letters, e.g. ‘</a:t>
            </a:r>
            <a:r>
              <a:rPr kumimoji="0" lang="en-GB" altLang="en-US" sz="1800" b="0" i="0" u="none" strike="noStrike" kern="1200" cap="none" spc="0" normalizeH="0" baseline="0" noProof="0" dirty="0" err="1">
                <a:ln>
                  <a:noFill/>
                </a:ln>
                <a:solidFill>
                  <a:schemeClr val="tx1"/>
                </a:solidFill>
                <a:effectLst/>
                <a:uLnTx/>
                <a:uFillTx/>
                <a:latin typeface="Tuffy-TTF" panose="020B0603060100000000" pitchFamily="34" charset="0"/>
                <a:ea typeface="+mn-ea"/>
                <a:cs typeface="+mn-cs"/>
              </a:rPr>
              <a:t>ck</a:t>
            </a: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 ‘ll’, ‘</a:t>
            </a:r>
            <a:r>
              <a:rPr kumimoji="0" lang="en-GB" altLang="en-US" sz="1800" b="0" i="0" u="none" strike="noStrike" kern="1200" cap="none" spc="0" normalizeH="0" baseline="0" noProof="0" dirty="0" err="1">
                <a:ln>
                  <a:noFill/>
                </a:ln>
                <a:solidFill>
                  <a:schemeClr val="tx1"/>
                </a:solidFill>
                <a:effectLst/>
                <a:uLnTx/>
                <a:uFillTx/>
                <a:latin typeface="Tuffy-TTF" panose="020B0603060100000000" pitchFamily="34" charset="0"/>
                <a:ea typeface="+mn-ea"/>
                <a:cs typeface="+mn-cs"/>
              </a:rPr>
              <a:t>ss</a:t>
            </a:r>
            <a:r>
              <a:rPr kumimoji="0" lang="en-GB" altLang="en-US" sz="1800" b="0" i="0" u="none" strike="noStrike" kern="1200" cap="none" spc="0" normalizeH="0" baseline="0" noProof="0" dirty="0" smtClean="0">
                <a:ln>
                  <a:noFill/>
                </a:ln>
                <a:solidFill>
                  <a:schemeClr val="tx1"/>
                </a:solidFill>
                <a:effectLst/>
                <a:uLnTx/>
                <a:uFillTx/>
                <a:latin typeface="Tuffy-TTF" panose="020B0603060100000000" pitchFamily="34" charset="0"/>
                <a:ea typeface="+mn-ea"/>
                <a:cs typeface="+mn-cs"/>
              </a:rPr>
              <a:t>’. They usually occur at the end or in the middle of words. </a:t>
            </a:r>
            <a:endParaRPr kumimoji="0" lang="en-US" altLang="en-US" sz="24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p:txBody>
      </p:sp>
      <p:sp>
        <p:nvSpPr>
          <p:cNvPr id="17" name="Rectangle: Rounded Corners 16"/>
          <p:cNvSpPr/>
          <p:nvPr/>
        </p:nvSpPr>
        <p:spPr>
          <a:xfrm>
            <a:off x="750888" y="3481388"/>
            <a:ext cx="7632700" cy="95885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5000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Children also begin to blend the sounds to make words. By the end of Phase 2, children will be able to read some ‘vowel-consonant’ (</a:t>
            </a:r>
            <a:r>
              <a:rPr kumimoji="0" lang="en-GB" altLang="en-US" sz="1800" b="0" i="0" u="none" strike="noStrike" kern="1200" cap="none" spc="0" normalizeH="0" baseline="0" noProof="0" dirty="0" err="1">
                <a:ln>
                  <a:noFill/>
                </a:ln>
                <a:solidFill>
                  <a:schemeClr val="tx1"/>
                </a:solidFill>
                <a:effectLst/>
                <a:uLnTx/>
                <a:uFillTx/>
                <a:latin typeface="Tuffy-TTF" panose="020B0603060100000000" pitchFamily="34" charset="0"/>
                <a:ea typeface="+mn-ea"/>
                <a:cs typeface="+mn-cs"/>
              </a:rPr>
              <a:t>vc</a:t>
            </a: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 </a:t>
            </a:r>
            <a:r>
              <a:rPr kumimoji="0" lang="en-GB" altLang="en-US" sz="1800" b="0" i="0" u="none" strike="noStrike" kern="1200" cap="none" spc="0" normalizeH="0" baseline="0" noProof="0" dirty="0">
                <a:ln>
                  <a:noFill/>
                </a:ln>
                <a:solidFill>
                  <a:srgbClr val="FF0000"/>
                </a:solidFill>
                <a:effectLst/>
                <a:uLnTx/>
                <a:uFillTx/>
                <a:latin typeface="Tuffy-TTF" panose="020B0603060100000000" pitchFamily="34" charset="0"/>
                <a:ea typeface="+mn-ea"/>
                <a:cs typeface="+mn-cs"/>
              </a:rPr>
              <a:t>at, in is,</a:t>
            </a: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 and ‘consonant-vowel-consonant’ (</a:t>
            </a:r>
            <a:r>
              <a:rPr kumimoji="0" lang="en-GB" altLang="en-US" sz="1800" b="0" i="0" u="none" strike="noStrike" kern="1200" cap="none" spc="0" normalizeH="0" baseline="0" noProof="0" dirty="0" err="1">
                <a:ln>
                  <a:noFill/>
                </a:ln>
                <a:solidFill>
                  <a:schemeClr val="tx1"/>
                </a:solidFill>
                <a:effectLst/>
                <a:uLnTx/>
                <a:uFillTx/>
                <a:latin typeface="Tuffy-TTF" panose="020B0603060100000000" pitchFamily="34" charset="0"/>
                <a:ea typeface="+mn-ea"/>
                <a:cs typeface="+mn-cs"/>
              </a:rPr>
              <a:t>cvc</a:t>
            </a: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 words, e.g.</a:t>
            </a:r>
            <a:r>
              <a:rPr kumimoji="0" lang="en-GB" altLang="en-US" sz="1800" b="0" i="0" u="none" strike="noStrike" kern="1200" cap="none" spc="0" normalizeH="0" baseline="0" noProof="0" dirty="0">
                <a:ln>
                  <a:noFill/>
                </a:ln>
                <a:solidFill>
                  <a:srgbClr val="FF0000"/>
                </a:solidFill>
                <a:effectLst/>
                <a:uLnTx/>
                <a:uFillTx/>
                <a:latin typeface="Tuffy-TTF" panose="020B0603060100000000" pitchFamily="34" charset="0"/>
                <a:ea typeface="+mn-ea"/>
                <a:cs typeface="+mn-cs"/>
              </a:rPr>
              <a:t> cat, pin.</a:t>
            </a:r>
            <a:endParaRPr kumimoji="0" lang="en-GB" altLang="en-US" sz="1800" b="0" i="0" u="none" strike="noStrike" kern="1200" cap="none" spc="0" normalizeH="0" baseline="0" noProof="0" dirty="0">
              <a:ln>
                <a:noFill/>
              </a:ln>
              <a:solidFill>
                <a:srgbClr val="FF0000"/>
              </a:solidFill>
              <a:effectLst/>
              <a:uLnTx/>
              <a:uFillTx/>
              <a:latin typeface="Tuffy-TTF" panose="020B0603060100000000" pitchFamily="34" charset="0"/>
              <a:ea typeface="+mn-ea"/>
              <a:cs typeface="+mn-cs"/>
            </a:endParaRPr>
          </a:p>
        </p:txBody>
      </p:sp>
      <p:sp>
        <p:nvSpPr>
          <p:cNvPr id="19" name="Rectangle: Rounded Corners 18"/>
          <p:cNvSpPr/>
          <p:nvPr/>
        </p:nvSpPr>
        <p:spPr>
          <a:xfrm>
            <a:off x="750888" y="4756150"/>
            <a:ext cx="7632700" cy="519113"/>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5000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Five sets of letters are introduced – one set per week THese are all on the treasury tag strings in your child’s book bag</a:t>
            </a:r>
            <a:endParaRPr kumimoji="0" lang="en-US"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p:txBody>
      </p:sp>
      <p:sp>
        <p:nvSpPr>
          <p:cNvPr id="22" name="Rectangle: Rounded Corners 21"/>
          <p:cNvSpPr/>
          <p:nvPr/>
        </p:nvSpPr>
        <p:spPr>
          <a:xfrm>
            <a:off x="750888" y="5591175"/>
            <a:ext cx="7632700" cy="519113"/>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5000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Children will also learn to read the ‘tricky’ words </a:t>
            </a:r>
            <a:r>
              <a:rPr kumimoji="0" lang="en-GB" altLang="en-US" sz="1800" b="1"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the</a:t>
            </a: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 </a:t>
            </a:r>
            <a:r>
              <a:rPr kumimoji="0" lang="en-GB" altLang="en-US" sz="1800" b="1"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to</a:t>
            </a: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 </a:t>
            </a:r>
            <a:r>
              <a:rPr kumimoji="0" lang="en-GB" altLang="en-US" sz="1800" b="1"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go</a:t>
            </a: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 </a:t>
            </a:r>
            <a:r>
              <a:rPr kumimoji="0" lang="en-GB" altLang="en-US" sz="1800" b="1"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I</a:t>
            </a: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 </a:t>
            </a:r>
            <a:r>
              <a:rPr kumimoji="0" lang="en-GB" altLang="en-US" sz="1800" b="1"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no</a:t>
            </a: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 which cannot be read phonetically. These are the words in the small pouches in your child’s book bag</a:t>
            </a:r>
            <a:endParaRPr kumimoji="0" lang="en-US"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20"/>
          <p:cNvSpPr>
            <a:spLocks noGrp="1"/>
          </p:cNvSpPr>
          <p:nvPr>
            <p:ph type="title"/>
          </p:nvPr>
        </p:nvSpPr>
        <p:spPr>
          <a:xfrm>
            <a:off x="457200" y="479425"/>
            <a:ext cx="8220075" cy="993775"/>
          </a:xfrm>
        </p:spPr>
        <p:txBody>
          <a:bodyPr vert="horz" wrap="square" lIns="252000" tIns="252000" rIns="252000" bIns="252000" anchor="ctr" anchorCtr="1"/>
          <a:lstStyle/>
          <a:p>
            <a:pPr algn="ctr" eaLnBrk="1" hangingPunct="1">
              <a:lnSpc>
                <a:spcPct val="100000"/>
              </a:lnSpc>
              <a:spcBef>
                <a:spcPct val="50000"/>
              </a:spcBef>
            </a:pPr>
            <a:r>
              <a:rPr lang="en-GB" altLang="en-US" sz="3600" dirty="0">
                <a:latin typeface="Tuffy-TTF" panose="020B0603060100000000" pitchFamily="34" charset="0"/>
                <a:sym typeface="+mn-ea"/>
              </a:rPr>
              <a:t>Phase Two</a:t>
            </a:r>
            <a:endParaRPr lang="en-GB" altLang="en-US" sz="3600" kern="1200" dirty="0">
              <a:latin typeface="Twinkl" pitchFamily="50" charset="0"/>
              <a:ea typeface="+mj-ea"/>
              <a:cs typeface="+mj-cs"/>
            </a:endParaRPr>
          </a:p>
        </p:txBody>
      </p:sp>
      <p:sp>
        <p:nvSpPr>
          <p:cNvPr id="15" name="Rectangle: Rounded Corners 14"/>
          <p:cNvSpPr/>
          <p:nvPr/>
        </p:nvSpPr>
        <p:spPr>
          <a:xfrm>
            <a:off x="750888" y="1296988"/>
            <a:ext cx="7632700" cy="95885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5000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In Phase 2, children begin to learn some letter sounds and to match them </a:t>
            </a:r>
            <a:r>
              <a:rPr kumimoji="0" lang="en-GB" altLang="en-US" sz="1800" b="0" i="0" u="none" strike="noStrike" kern="1200" cap="none" spc="0" normalizeH="0" baseline="0" noProof="0">
                <a:ln>
                  <a:noFill/>
                </a:ln>
                <a:solidFill>
                  <a:schemeClr val="tx1"/>
                </a:solidFill>
                <a:effectLst/>
                <a:uLnTx/>
                <a:uFillTx/>
                <a:latin typeface="Tuffy-TTF" panose="020B0603060100000000" pitchFamily="34" charset="0"/>
                <a:ea typeface="+mn-ea"/>
                <a:cs typeface="+mn-cs"/>
              </a:rPr>
              <a:t>to graphemes.</a:t>
            </a:r>
            <a:endParaRPr kumimoji="0" lang="en-US"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p:txBody>
      </p:sp>
      <p:sp>
        <p:nvSpPr>
          <p:cNvPr id="2" name="Text Box 1"/>
          <p:cNvSpPr txBox="1"/>
          <p:nvPr/>
        </p:nvSpPr>
        <p:spPr>
          <a:xfrm>
            <a:off x="872490" y="2450465"/>
            <a:ext cx="7407275" cy="2030095"/>
          </a:xfrm>
          <a:prstGeom prst="rect">
            <a:avLst/>
          </a:prstGeom>
          <a:noFill/>
        </p:spPr>
        <p:txBody>
          <a:bodyPr wrap="square" rtlCol="0">
            <a:spAutoFit/>
          </a:bodyPr>
          <a:p>
            <a:r>
              <a:rPr lang="en-GB" altLang="en-US" noProof="0" dirty="0">
                <a:ln>
                  <a:noFill/>
                </a:ln>
                <a:effectLst/>
                <a:uLnTx/>
                <a:uFillTx/>
                <a:latin typeface="Tuffy-TTF" panose="020B0603060100000000" pitchFamily="34" charset="0"/>
                <a:sym typeface="+mn-ea"/>
              </a:rPr>
              <a:t>One of the most important ways to help your child learn phonics and begin to read is to support them with pronouncing their letter sounds and blends of letters correctly. If you click on the video ‘How to pronounce letter sounds correctly’ on the EYFS section of the school website</a:t>
            </a:r>
            <a:r>
              <a:rPr lang="en-GB" altLang="en-US"/>
              <a:t>,</a:t>
            </a:r>
            <a:r>
              <a:rPr lang="en-GB" altLang="en-US" noProof="0" dirty="0">
                <a:ln>
                  <a:noFill/>
                </a:ln>
                <a:effectLst/>
                <a:uLnTx/>
                <a:uFillTx/>
                <a:latin typeface="Tuffy-TTF" panose="020B0603060100000000" pitchFamily="34" charset="0"/>
                <a:sym typeface="+mn-ea"/>
              </a:rPr>
              <a:t> it will demonstrate how we say each letter sound. Essentially do not add ‘uh’ at the end of each letter sound! </a:t>
            </a:r>
            <a:endParaRPr lang="en-GB" altLang="en-US" noProof="0" dirty="0">
              <a:ln>
                <a:noFill/>
              </a:ln>
              <a:effectLst/>
              <a:uLnTx/>
              <a:uFillTx/>
              <a:latin typeface="Tuffy-TTF" panose="020B0603060100000000" pitchFamily="34" charset="0"/>
              <a:sym typeface="+mn-ea"/>
            </a:endParaRPr>
          </a:p>
          <a:p>
            <a:endParaRPr lang="en-GB" altLang="en-US" noProof="0" dirty="0">
              <a:ln>
                <a:noFill/>
              </a:ln>
              <a:effectLst/>
              <a:uLnTx/>
              <a:uFillTx/>
              <a:latin typeface="Tuffy-TTF" panose="020B0603060100000000" pitchFamily="34" charset="0"/>
              <a:sym typeface="+mn-ea"/>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a:xfrm>
          <a:off x="0" y="0"/>
          <a:ext cx="0" cy="0"/>
          <a:chOff x="0" y="0"/>
          <a:chExt cx="0" cy="0"/>
        </a:xfrm>
      </p:grpSpPr>
      <p:sp>
        <p:nvSpPr>
          <p:cNvPr id="4" name="Text Box 3"/>
          <p:cNvSpPr txBox="1"/>
          <p:nvPr/>
        </p:nvSpPr>
        <p:spPr>
          <a:xfrm>
            <a:off x="1198245" y="642620"/>
            <a:ext cx="7155815" cy="583565"/>
          </a:xfrm>
          <a:prstGeom prst="rect">
            <a:avLst/>
          </a:prstGeom>
          <a:noFill/>
        </p:spPr>
        <p:txBody>
          <a:bodyPr wrap="square" rtlCol="0">
            <a:spAutoFit/>
          </a:bodyPr>
          <a:lstStyle/>
          <a:p>
            <a:r>
              <a:rPr lang="en-GB" altLang="en-US" sz="3200" dirty="0">
                <a:latin typeface="Tuffy-TTF" panose="020B0603060100000000" pitchFamily="34" charset="0"/>
                <a:ea typeface="+mj-ea"/>
                <a:cs typeface="+mj-cs"/>
                <a:sym typeface="+mn-ea"/>
              </a:rPr>
              <a:t>Phase 2 games to play with sound cards</a:t>
            </a:r>
            <a:endParaRPr lang="en-GB" altLang="en-US" sz="3200" dirty="0">
              <a:latin typeface="Tuffy-TTF" panose="020B0603060100000000" pitchFamily="34" charset="0"/>
              <a:ea typeface="+mj-ea"/>
              <a:cs typeface="+mj-cs"/>
              <a:sym typeface="+mn-ea"/>
            </a:endParaRPr>
          </a:p>
        </p:txBody>
      </p:sp>
      <p:sp>
        <p:nvSpPr>
          <p:cNvPr id="5" name="Text Box 4"/>
          <p:cNvSpPr txBox="1"/>
          <p:nvPr/>
        </p:nvSpPr>
        <p:spPr>
          <a:xfrm>
            <a:off x="713740" y="1639570"/>
            <a:ext cx="7639685" cy="3969385"/>
          </a:xfrm>
          <a:prstGeom prst="rect">
            <a:avLst/>
          </a:prstGeom>
          <a:noFill/>
        </p:spPr>
        <p:txBody>
          <a:bodyPr wrap="square" rtlCol="0">
            <a:spAutoFit/>
          </a:bodyPr>
          <a:lstStyle/>
          <a:p>
            <a:r>
              <a:rPr lang="en-GB" altLang="en-US" u="sng"/>
              <a:t>Grapheme recognition</a:t>
            </a:r>
            <a:endParaRPr lang="en-GB" altLang="en-US" u="sng"/>
          </a:p>
          <a:p>
            <a:endParaRPr lang="en-GB" altLang="en-US" u="sng"/>
          </a:p>
          <a:p>
            <a:r>
              <a:rPr lang="en-GB" altLang="en-US"/>
              <a:t>Remove cards from string and spread them out face up on the floor. Can your child find/jump on/fly swat the letter/grapheme to match the sound you say?</a:t>
            </a:r>
            <a:endParaRPr lang="en-GB" altLang="en-US"/>
          </a:p>
          <a:p>
            <a:endParaRPr lang="en-GB" altLang="en-US"/>
          </a:p>
          <a:p>
            <a:r>
              <a:rPr lang="en-GB" altLang="en-US"/>
              <a:t>Instead of saying the sound give your child several words, e.g. </a:t>
            </a:r>
            <a:r>
              <a:rPr lang="en-GB" altLang="en-US">
                <a:solidFill>
                  <a:srgbClr val="FF0000"/>
                </a:solidFill>
              </a:rPr>
              <a:t>egg, elephant, extra </a:t>
            </a:r>
            <a:r>
              <a:rPr lang="en-GB" altLang="en-US">
                <a:solidFill>
                  <a:schemeClr val="tx1"/>
                </a:solidFill>
              </a:rPr>
              <a:t>so they have to identify the initial sound to know the grapheme they are looking for.</a:t>
            </a:r>
            <a:endParaRPr lang="en-GB" altLang="en-US">
              <a:solidFill>
                <a:srgbClr val="FF0000"/>
              </a:solidFill>
            </a:endParaRPr>
          </a:p>
          <a:p>
            <a:endParaRPr lang="en-GB" altLang="en-US"/>
          </a:p>
          <a:p>
            <a:r>
              <a:rPr lang="en-GB" altLang="en-US"/>
              <a:t>If they get stuck on a sound say ‘warmer’ if they move nearer it and ‘colder’ if they are moving away from it.</a:t>
            </a:r>
            <a:endParaRPr lang="en-GB" altLang="en-US"/>
          </a:p>
          <a:p>
            <a:endParaRPr lang="en-GB" altLang="en-US"/>
          </a:p>
          <a:p>
            <a:r>
              <a:rPr lang="en-GB" altLang="en-US"/>
              <a:t> </a:t>
            </a:r>
            <a:endParaRPr lang="en-GB" altLang="en-US"/>
          </a:p>
        </p:txBody>
      </p:sp>
      <p:pic>
        <p:nvPicPr>
          <p:cNvPr id="7" name="Picture 7" descr="A picture containing diagram&#10;&#10;Description automatically generated"/>
          <p:cNvPicPr>
            <a:picLocks noChangeAspect="1"/>
          </p:cNvPicPr>
          <p:nvPr/>
        </p:nvPicPr>
        <p:blipFill rotWithShape="1">
          <a:blip r:embed="rId2" cstate="print">
            <a:extLst>
              <a:ext uri="{28A0092B-C50C-407E-A947-70E740481C1C}">
                <a14:useLocalDpi xmlns:a14="http://schemas.microsoft.com/office/drawing/2010/main" val="0"/>
              </a:ext>
            </a:extLst>
          </a:blip>
          <a:srcRect l="17417" r="50543"/>
          <a:stretch>
            <a:fillRect/>
          </a:stretch>
        </p:blipFill>
        <p:spPr bwMode="auto">
          <a:xfrm flipH="1">
            <a:off x="7886700" y="3775710"/>
            <a:ext cx="637540" cy="199009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20"/>
          <p:cNvSpPr>
            <a:spLocks noGrp="1"/>
          </p:cNvSpPr>
          <p:nvPr>
            <p:ph type="title"/>
          </p:nvPr>
        </p:nvSpPr>
        <p:spPr>
          <a:xfrm>
            <a:off x="457200" y="479425"/>
            <a:ext cx="8220075" cy="993775"/>
          </a:xfrm>
        </p:spPr>
        <p:txBody>
          <a:bodyPr vert="horz" wrap="square" lIns="252000" tIns="252000" rIns="252000" bIns="252000" anchor="ctr" anchorCtr="1"/>
          <a:lstStyle/>
          <a:p>
            <a:pPr eaLnBrk="1" hangingPunct="1">
              <a:lnSpc>
                <a:spcPct val="100000"/>
              </a:lnSpc>
              <a:spcBef>
                <a:spcPct val="50000"/>
              </a:spcBef>
            </a:pPr>
            <a:r>
              <a:rPr lang="en-US" altLang="en-US" sz="3600" kern="1200" dirty="0">
                <a:latin typeface="Tuffy-TTF" panose="020B0603060100000000" pitchFamily="34" charset="0"/>
                <a:ea typeface="+mj-ea"/>
                <a:cs typeface="+mj-cs"/>
              </a:rPr>
              <a:t>Teaching Phonics in School </a:t>
            </a:r>
            <a:endParaRPr lang="en-US" altLang="en-US" sz="3600" kern="1200" dirty="0">
              <a:latin typeface="Tuffy-TTF" panose="020B0603060100000000" pitchFamily="34" charset="0"/>
              <a:ea typeface="+mj-ea"/>
              <a:cs typeface="+mj-cs"/>
            </a:endParaRPr>
          </a:p>
        </p:txBody>
      </p:sp>
      <p:sp>
        <p:nvSpPr>
          <p:cNvPr id="15" name="Rectangle: Rounded Corners 14"/>
          <p:cNvSpPr/>
          <p:nvPr/>
        </p:nvSpPr>
        <p:spPr>
          <a:xfrm>
            <a:off x="750888" y="1296988"/>
            <a:ext cx="7632700" cy="392588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ct val="5000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Children are taught reading and spelling daily throughout the week, and each session will follow a structured format.</a:t>
            </a: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ct val="50000"/>
              </a:spcBef>
              <a:spcAft>
                <a:spcPts val="0"/>
              </a:spcAft>
              <a:buClrTx/>
              <a:buSzTx/>
              <a:buFontTx/>
              <a:buNone/>
              <a:defRPr/>
            </a:pP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ct val="5000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The activities used to teach will vary and can be adapted. They are multisensory and appeal to different learning styles. They involve games and individual and group activities as well as teacher-led sessions.</a:t>
            </a: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ct val="50000"/>
              </a:spcBef>
              <a:spcAft>
                <a:spcPts val="0"/>
              </a:spcAft>
              <a:buClrTx/>
              <a:buSzTx/>
              <a:buFontTx/>
              <a:buNone/>
              <a:defRPr/>
            </a:pP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ct val="5000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Teachers will assess children’s understanding throughout each session and will also assess knowledge of sounds to see whether a child is ready to move on to the next phase.</a:t>
            </a:r>
            <a:endParaRPr kumimoji="0" lang="en-US"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ct val="50000"/>
              </a:spcBef>
              <a:spcAft>
                <a:spcPts val="0"/>
              </a:spcAft>
              <a:buClrTx/>
              <a:buSzTx/>
              <a:buFontTx/>
              <a:buNone/>
              <a:defRPr/>
            </a:pPr>
            <a:endParaRPr kumimoji="0" lang="en-US" altLang="en-US" sz="1800" b="0" i="0" u="none" strike="noStrike" kern="1200" cap="none" spc="0" normalizeH="0" baseline="0" noProof="0" dirty="0">
              <a:ln>
                <a:noFill/>
              </a:ln>
              <a:solidFill>
                <a:schemeClr val="tx1"/>
              </a:solidFill>
              <a:effectLst/>
              <a:uLnTx/>
              <a:uFillTx/>
              <a:latin typeface="+mn-lt"/>
              <a:ea typeface="+mn-ea"/>
              <a:cs typeface="+mn-cs"/>
            </a:endParaRPr>
          </a:p>
        </p:txBody>
      </p:sp>
      <p:pic>
        <p:nvPicPr>
          <p:cNvPr id="28676" name="Picture 2"/>
          <p:cNvPicPr>
            <a:picLocks noChangeAspect="1"/>
          </p:cNvPicPr>
          <p:nvPr/>
        </p:nvPicPr>
        <p:blipFill>
          <a:blip r:embed="rId1"/>
          <a:stretch>
            <a:fillRect/>
          </a:stretch>
        </p:blipFill>
        <p:spPr>
          <a:xfrm>
            <a:off x="4257675" y="4621213"/>
            <a:ext cx="4292600" cy="1611312"/>
          </a:xfrm>
          <a:prstGeom prst="rect">
            <a:avLst/>
          </a:prstGeom>
          <a:noFill/>
          <a:ln w="9525">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20"/>
          <p:cNvSpPr>
            <a:spLocks noGrp="1"/>
          </p:cNvSpPr>
          <p:nvPr>
            <p:ph type="title"/>
          </p:nvPr>
        </p:nvSpPr>
        <p:spPr>
          <a:xfrm>
            <a:off x="457200" y="479425"/>
            <a:ext cx="8220075" cy="993775"/>
          </a:xfrm>
        </p:spPr>
        <p:txBody>
          <a:bodyPr vert="horz" wrap="square" lIns="252000" tIns="252000" rIns="252000" bIns="252000" anchor="ctr" anchorCtr="1"/>
          <a:lstStyle/>
          <a:p>
            <a:pPr eaLnBrk="1" hangingPunct="1">
              <a:lnSpc>
                <a:spcPct val="100000"/>
              </a:lnSpc>
              <a:spcBef>
                <a:spcPct val="50000"/>
              </a:spcBef>
            </a:pPr>
            <a:r>
              <a:rPr lang="en-GB" altLang="en-US" sz="3600" kern="1200" dirty="0">
                <a:latin typeface="Tuffy-TTF" panose="020B0603060100000000" pitchFamily="34" charset="0"/>
                <a:ea typeface="+mj-ea"/>
                <a:cs typeface="+mj-cs"/>
              </a:rPr>
              <a:t>Phase Three</a:t>
            </a:r>
            <a:endParaRPr lang="en-US" altLang="en-US" sz="3600" kern="1200" dirty="0">
              <a:latin typeface="Tuffy-TTF" panose="020B0603060100000000" pitchFamily="34" charset="0"/>
              <a:ea typeface="+mj-ea"/>
              <a:cs typeface="+mj-cs"/>
            </a:endParaRPr>
          </a:p>
        </p:txBody>
      </p:sp>
      <p:sp>
        <p:nvSpPr>
          <p:cNvPr id="15" name="Rectangle: Rounded Corners 14"/>
          <p:cNvSpPr/>
          <p:nvPr/>
        </p:nvSpPr>
        <p:spPr>
          <a:xfrm>
            <a:off x="750888" y="1296988"/>
            <a:ext cx="7632700" cy="502920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ct val="5000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Phase 3 usually lasts around 12 weeks. Children are taught another 25 graphemes.</a:t>
            </a: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ct val="50000"/>
              </a:spcBef>
              <a:spcAft>
                <a:spcPts val="0"/>
              </a:spcAft>
              <a:buClrTx/>
              <a:buSzTx/>
              <a:buFontTx/>
              <a:buNone/>
              <a:defRPr/>
            </a:pP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ct val="5000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The final single-letter sounds are taught, together with more consonant digraphs (e.g. </a:t>
            </a:r>
            <a:r>
              <a:rPr kumimoji="0" lang="en-GB" altLang="en-US" sz="1800" b="0" i="0" u="none" strike="noStrike" kern="1200" cap="none" spc="0" normalizeH="0" baseline="0" noProof="0" dirty="0" err="1">
                <a:ln>
                  <a:noFill/>
                </a:ln>
                <a:solidFill>
                  <a:schemeClr val="tx1"/>
                </a:solidFill>
                <a:effectLst/>
                <a:uLnTx/>
                <a:uFillTx/>
                <a:latin typeface="Tuffy-TTF" panose="020B0603060100000000" pitchFamily="34" charset="0"/>
                <a:ea typeface="+mn-ea"/>
                <a:cs typeface="+mn-cs"/>
              </a:rPr>
              <a:t>zz</a:t>
            </a: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 </a:t>
            </a:r>
            <a:r>
              <a:rPr kumimoji="0" lang="en-GB" altLang="en-US" sz="1800" b="0" i="0" u="none" strike="noStrike" kern="1200" cap="none" spc="0" normalizeH="0" baseline="0" noProof="0" dirty="0" err="1">
                <a:ln>
                  <a:noFill/>
                </a:ln>
                <a:solidFill>
                  <a:schemeClr val="tx1"/>
                </a:solidFill>
                <a:effectLst/>
                <a:uLnTx/>
                <a:uFillTx/>
                <a:latin typeface="Tuffy-TTF" panose="020B0603060100000000" pitchFamily="34" charset="0"/>
                <a:ea typeface="+mn-ea"/>
                <a:cs typeface="+mn-cs"/>
              </a:rPr>
              <a:t>qu</a:t>
            </a: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 and several vowel digraphs (e.g. </a:t>
            </a:r>
            <a:r>
              <a:rPr kumimoji="0" lang="en-GB" altLang="en-US" sz="1800" b="0" i="0" u="none" strike="noStrike" kern="1200" cap="none" spc="0" normalizeH="0" baseline="0" noProof="0" dirty="0" err="1">
                <a:ln>
                  <a:noFill/>
                </a:ln>
                <a:solidFill>
                  <a:schemeClr val="tx1"/>
                </a:solidFill>
                <a:effectLst/>
                <a:uLnTx/>
                <a:uFillTx/>
                <a:latin typeface="Tuffy-TTF" panose="020B0603060100000000" pitchFamily="34" charset="0"/>
                <a:ea typeface="+mn-ea"/>
                <a:cs typeface="+mn-cs"/>
              </a:rPr>
              <a:t>ai</a:t>
            </a: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 </a:t>
            </a:r>
            <a:r>
              <a:rPr kumimoji="0" lang="en-GB" altLang="en-US" sz="1800" b="0" i="0" u="none" strike="noStrike" kern="1200" cap="none" spc="0" normalizeH="0" baseline="0" noProof="0" dirty="0" err="1">
                <a:ln>
                  <a:noFill/>
                </a:ln>
                <a:solidFill>
                  <a:schemeClr val="tx1"/>
                </a:solidFill>
                <a:effectLst/>
                <a:uLnTx/>
                <a:uFillTx/>
                <a:latin typeface="Tuffy-TTF" panose="020B0603060100000000" pitchFamily="34" charset="0"/>
                <a:ea typeface="+mn-ea"/>
                <a:cs typeface="+mn-cs"/>
              </a:rPr>
              <a:t>ee</a:t>
            </a: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 </a:t>
            </a:r>
            <a:r>
              <a:rPr kumimoji="0" lang="en-GB" altLang="en-US" sz="1800" b="0" i="0" u="none" strike="noStrike" kern="1200" cap="none" spc="0" normalizeH="0" baseline="0" noProof="0" dirty="0" err="1">
                <a:ln>
                  <a:noFill/>
                </a:ln>
                <a:solidFill>
                  <a:schemeClr val="tx1"/>
                </a:solidFill>
                <a:effectLst/>
                <a:uLnTx/>
                <a:uFillTx/>
                <a:latin typeface="Tuffy-TTF" panose="020B0603060100000000" pitchFamily="34" charset="0"/>
                <a:ea typeface="+mn-ea"/>
                <a:cs typeface="+mn-cs"/>
              </a:rPr>
              <a:t>igh</a:t>
            </a: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a:t>
            </a: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ct val="50000"/>
              </a:spcBef>
              <a:spcAft>
                <a:spcPts val="0"/>
              </a:spcAft>
              <a:buClrTx/>
              <a:buSzTx/>
              <a:buFontTx/>
              <a:buNone/>
              <a:defRPr/>
            </a:pP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ct val="5000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Children also continue to learn how to blend and segment CVC words using the new sounds, e.g. tail, sheet, night – note that these words still only have three sounds.</a:t>
            </a: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ct val="50000"/>
              </a:spcBef>
              <a:spcAft>
                <a:spcPts val="0"/>
              </a:spcAft>
              <a:buClrTx/>
              <a:buSzTx/>
              <a:buFontTx/>
              <a:buNone/>
              <a:defRPr/>
            </a:pP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ct val="5000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Children will then move on to blending and segmenting two-syllable words such as cooker, eating, broken.</a:t>
            </a: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ct val="50000"/>
              </a:spcBef>
              <a:spcAft>
                <a:spcPts val="0"/>
              </a:spcAft>
              <a:buClrTx/>
              <a:buSzTx/>
              <a:buFontTx/>
              <a:buNone/>
              <a:defRPr/>
            </a:pP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ct val="5000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Tricky words also continue to be taught.</a:t>
            </a:r>
            <a:endParaRPr kumimoji="0" lang="en-US"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20"/>
          <p:cNvSpPr>
            <a:spLocks noGrp="1"/>
          </p:cNvSpPr>
          <p:nvPr>
            <p:ph type="title"/>
          </p:nvPr>
        </p:nvSpPr>
        <p:spPr>
          <a:xfrm>
            <a:off x="457200" y="479425"/>
            <a:ext cx="8220075" cy="993775"/>
          </a:xfrm>
        </p:spPr>
        <p:txBody>
          <a:bodyPr vert="horz" wrap="square" lIns="252000" tIns="252000" rIns="252000" bIns="252000" anchor="ctr" anchorCtr="1"/>
          <a:lstStyle/>
          <a:p>
            <a:pPr eaLnBrk="1" hangingPunct="1">
              <a:lnSpc>
                <a:spcPct val="100000"/>
              </a:lnSpc>
              <a:spcBef>
                <a:spcPct val="50000"/>
              </a:spcBef>
            </a:pPr>
            <a:r>
              <a:rPr lang="en-GB" altLang="en-US" sz="3600" kern="1200" dirty="0">
                <a:latin typeface="Tuffy-TTF" panose="020B0603060100000000" pitchFamily="34" charset="0"/>
                <a:ea typeface="+mj-ea"/>
                <a:cs typeface="+mj-cs"/>
              </a:rPr>
              <a:t>Phase Four</a:t>
            </a:r>
            <a:endParaRPr lang="en-US" altLang="en-US" sz="3600" kern="1200" dirty="0">
              <a:latin typeface="Tuffy-TTF" panose="020B0603060100000000" pitchFamily="34" charset="0"/>
              <a:ea typeface="+mj-ea"/>
              <a:cs typeface="+mj-cs"/>
            </a:endParaRPr>
          </a:p>
        </p:txBody>
      </p:sp>
      <p:sp>
        <p:nvSpPr>
          <p:cNvPr id="15" name="Rectangle: Rounded Corners 14"/>
          <p:cNvSpPr/>
          <p:nvPr/>
        </p:nvSpPr>
        <p:spPr>
          <a:xfrm>
            <a:off x="750888" y="1619250"/>
            <a:ext cx="7632700" cy="3590925"/>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ct val="5000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By Phase 4, children are able to represent each of 42 phonemes with a grapheme. Children will be able to read CVC words and begin to segment them to spell them.</a:t>
            </a: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ct val="50000"/>
              </a:spcBef>
              <a:spcAft>
                <a:spcPts val="0"/>
              </a:spcAft>
              <a:buClrTx/>
              <a:buSzTx/>
              <a:buFontTx/>
              <a:buNone/>
              <a:defRPr/>
            </a:pPr>
            <a:endParaRPr kumimoji="0" lang="en-US"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ct val="5000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Phase 4 is consolidation of children’s knowledge. Children also move on to blending and segmenting using adjacent consonants, e.g. </a:t>
            </a:r>
            <a:r>
              <a:rPr kumimoji="0" lang="en-GB" altLang="en-US" sz="1800" b="0" i="0" u="none" strike="noStrike" kern="1200" cap="none" spc="0" normalizeH="0" baseline="0" noProof="0" dirty="0" err="1">
                <a:ln>
                  <a:noFill/>
                </a:ln>
                <a:solidFill>
                  <a:schemeClr val="tx1"/>
                </a:solidFill>
                <a:effectLst/>
                <a:uLnTx/>
                <a:uFillTx/>
                <a:latin typeface="Tuffy-TTF" panose="020B0603060100000000" pitchFamily="34" charset="0"/>
                <a:ea typeface="+mn-ea"/>
                <a:cs typeface="+mn-cs"/>
              </a:rPr>
              <a:t>st</a:t>
            </a: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 </a:t>
            </a:r>
            <a:r>
              <a:rPr kumimoji="0" lang="en-GB" altLang="en-US" sz="1800" b="0" i="0" u="none" strike="noStrike" kern="1200" cap="none" spc="0" normalizeH="0" baseline="0" noProof="0" dirty="0" err="1">
                <a:ln>
                  <a:noFill/>
                </a:ln>
                <a:solidFill>
                  <a:schemeClr val="tx1"/>
                </a:solidFill>
                <a:effectLst/>
                <a:uLnTx/>
                <a:uFillTx/>
                <a:latin typeface="Tuffy-TTF" panose="020B0603060100000000" pitchFamily="34" charset="0"/>
                <a:ea typeface="+mn-ea"/>
                <a:cs typeface="+mn-cs"/>
              </a:rPr>
              <a:t>sp</a:t>
            </a: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 </a:t>
            </a:r>
            <a:r>
              <a:rPr kumimoji="0" lang="en-GB" altLang="en-US" sz="1800" b="0" i="0" u="none" strike="noStrike" kern="1200" cap="none" spc="0" normalizeH="0" baseline="0" noProof="0" dirty="0" err="1">
                <a:ln>
                  <a:noFill/>
                </a:ln>
                <a:solidFill>
                  <a:schemeClr val="tx1"/>
                </a:solidFill>
                <a:effectLst/>
                <a:uLnTx/>
                <a:uFillTx/>
                <a:latin typeface="Tuffy-TTF" panose="020B0603060100000000" pitchFamily="34" charset="0"/>
                <a:ea typeface="+mn-ea"/>
                <a:cs typeface="+mn-cs"/>
              </a:rPr>
              <a:t>tr</a:t>
            </a: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 </a:t>
            </a:r>
            <a:r>
              <a:rPr kumimoji="0" lang="en-GB" altLang="en-US" sz="1800" b="0" i="0" u="none" strike="noStrike" kern="1200" cap="none" spc="0" normalizeH="0" baseline="0" noProof="0" dirty="0" err="1">
                <a:ln>
                  <a:noFill/>
                </a:ln>
                <a:solidFill>
                  <a:schemeClr val="tx1"/>
                </a:solidFill>
                <a:effectLst/>
                <a:uLnTx/>
                <a:uFillTx/>
                <a:latin typeface="Tuffy-TTF" panose="020B0603060100000000" pitchFamily="34" charset="0"/>
                <a:ea typeface="+mn-ea"/>
                <a:cs typeface="+mn-cs"/>
              </a:rPr>
              <a:t>br</a:t>
            </a: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 </a:t>
            </a:r>
            <a:r>
              <a:rPr kumimoji="0" lang="en-GB" altLang="en-US" sz="1800" b="0" i="0" u="none" strike="noStrike" kern="1200" cap="none" spc="0" normalizeH="0" baseline="0" noProof="0" dirty="0" err="1">
                <a:ln>
                  <a:noFill/>
                </a:ln>
                <a:solidFill>
                  <a:schemeClr val="tx1"/>
                </a:solidFill>
                <a:effectLst/>
                <a:uLnTx/>
                <a:uFillTx/>
                <a:latin typeface="Tuffy-TTF" panose="020B0603060100000000" pitchFamily="34" charset="0"/>
                <a:ea typeface="+mn-ea"/>
                <a:cs typeface="+mn-cs"/>
              </a:rPr>
              <a:t>spr</a:t>
            </a: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 </a:t>
            </a:r>
            <a:r>
              <a:rPr kumimoji="0" lang="en-GB" altLang="en-US" sz="1800" b="0" i="0" u="none" strike="noStrike" kern="1200" cap="none" spc="0" normalizeH="0" baseline="0" noProof="0" dirty="0" err="1">
                <a:ln>
                  <a:noFill/>
                </a:ln>
                <a:solidFill>
                  <a:schemeClr val="tx1"/>
                </a:solidFill>
                <a:effectLst/>
                <a:uLnTx/>
                <a:uFillTx/>
                <a:latin typeface="Tuffy-TTF" panose="020B0603060100000000" pitchFamily="34" charset="0"/>
                <a:ea typeface="+mn-ea"/>
                <a:cs typeface="+mn-cs"/>
              </a:rPr>
              <a:t>str</a:t>
            </a: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 in words such as string, blow, train.</a:t>
            </a: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ct val="50000"/>
              </a:spcBef>
              <a:spcAft>
                <a:spcPts val="0"/>
              </a:spcAft>
              <a:buClrTx/>
              <a:buSzTx/>
              <a:buFontTx/>
              <a:buNone/>
              <a:defRPr/>
            </a:pP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ct val="5000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Phonics teaching continues to be regular and structured and children play games to consolidate their learning.</a:t>
            </a:r>
            <a:endParaRPr kumimoji="0" lang="en-US"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ct val="50000"/>
              </a:spcBef>
              <a:spcAft>
                <a:spcPts val="0"/>
              </a:spcAft>
              <a:buClrTx/>
              <a:buSzTx/>
              <a:buFontTx/>
              <a:buNone/>
              <a:defRPr/>
            </a:pPr>
            <a:endParaRPr kumimoji="0" lang="en-US" altLang="en-US" sz="18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20"/>
          <p:cNvSpPr>
            <a:spLocks noGrp="1"/>
          </p:cNvSpPr>
          <p:nvPr>
            <p:ph type="title"/>
          </p:nvPr>
        </p:nvSpPr>
        <p:spPr>
          <a:xfrm>
            <a:off x="457200" y="479425"/>
            <a:ext cx="8220075" cy="993775"/>
          </a:xfrm>
        </p:spPr>
        <p:txBody>
          <a:bodyPr vert="horz" wrap="square" lIns="252000" tIns="252000" rIns="252000" bIns="252000" anchor="ctr" anchorCtr="1"/>
          <a:lstStyle/>
          <a:p>
            <a:pPr algn="ctr" eaLnBrk="1" hangingPunct="1">
              <a:lnSpc>
                <a:spcPct val="100000"/>
              </a:lnSpc>
              <a:spcBef>
                <a:spcPct val="50000"/>
              </a:spcBef>
            </a:pPr>
            <a:r>
              <a:rPr lang="en-GB" altLang="en-US" sz="3600" kern="1200" dirty="0">
                <a:latin typeface="Tuffy-TTF" panose="020B0603060100000000" pitchFamily="34" charset="0"/>
                <a:ea typeface="+mj-ea"/>
                <a:cs typeface="+mj-cs"/>
              </a:rPr>
              <a:t>Buried Treasure</a:t>
            </a:r>
            <a:endParaRPr lang="en-GB" altLang="en-US" sz="3600" kern="1200" dirty="0">
              <a:latin typeface="Tuffy-TTF" panose="020B0603060100000000" pitchFamily="34" charset="0"/>
              <a:ea typeface="+mj-ea"/>
              <a:cs typeface="+mj-cs"/>
            </a:endParaRPr>
          </a:p>
        </p:txBody>
      </p:sp>
      <p:sp>
        <p:nvSpPr>
          <p:cNvPr id="15" name="Rectangle: Rounded Corners 14"/>
          <p:cNvSpPr/>
          <p:nvPr/>
        </p:nvSpPr>
        <p:spPr>
          <a:xfrm>
            <a:off x="750888" y="1296988"/>
            <a:ext cx="7632700" cy="65405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5000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What have the pirates hidden in the chest?</a:t>
            </a:r>
            <a:endParaRPr kumimoji="0" lang="en-US"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p:txBody>
      </p:sp>
      <p:pic>
        <p:nvPicPr>
          <p:cNvPr id="34820" name="Picture 2"/>
          <p:cNvPicPr>
            <a:picLocks noChangeAspect="1"/>
          </p:cNvPicPr>
          <p:nvPr/>
        </p:nvPicPr>
        <p:blipFill>
          <a:blip r:embed="rId1"/>
          <a:stretch>
            <a:fillRect/>
          </a:stretch>
        </p:blipFill>
        <p:spPr>
          <a:xfrm>
            <a:off x="2112963" y="2146300"/>
            <a:ext cx="4916487" cy="3797300"/>
          </a:xfrm>
          <a:prstGeom prst="rect">
            <a:avLst/>
          </a:prstGeom>
          <a:noFill/>
          <a:ln w="9525">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4"/>
          <p:cNvPicPr>
            <a:picLocks noChangeAspect="1"/>
          </p:cNvPicPr>
          <p:nvPr/>
        </p:nvPicPr>
        <p:blipFill>
          <a:blip r:embed="rId1"/>
          <a:stretch>
            <a:fillRect/>
          </a:stretch>
        </p:blipFill>
        <p:spPr>
          <a:xfrm>
            <a:off x="3611563" y="2408238"/>
            <a:ext cx="1911350" cy="1890712"/>
          </a:xfrm>
          <a:prstGeom prst="rect">
            <a:avLst/>
          </a:prstGeom>
          <a:noFill/>
          <a:ln w="9525">
            <a:noFill/>
          </a:ln>
        </p:spPr>
      </p:pic>
      <p:sp>
        <p:nvSpPr>
          <p:cNvPr id="36867" name="Title 20"/>
          <p:cNvSpPr>
            <a:spLocks noGrp="1"/>
          </p:cNvSpPr>
          <p:nvPr>
            <p:ph type="title"/>
          </p:nvPr>
        </p:nvSpPr>
        <p:spPr>
          <a:xfrm>
            <a:off x="3759200" y="3108325"/>
            <a:ext cx="1616075" cy="490538"/>
          </a:xfrm>
          <a:solidFill>
            <a:schemeClr val="bg2">
              <a:alpha val="100000"/>
            </a:schemeClr>
          </a:solidFill>
          <a:ln>
            <a:solidFill>
              <a:schemeClr val="tx1">
                <a:alpha val="100000"/>
              </a:schemeClr>
            </a:solidFill>
          </a:ln>
        </p:spPr>
        <p:txBody>
          <a:bodyPr vert="horz" wrap="square" lIns="252000" tIns="252000" rIns="252000" bIns="252000" anchor="ctr" anchorCtr="1"/>
          <a:lstStyle/>
          <a:p>
            <a:pPr algn="ctr" eaLnBrk="1" hangingPunct="1">
              <a:lnSpc>
                <a:spcPct val="100000"/>
              </a:lnSpc>
              <a:spcBef>
                <a:spcPct val="50000"/>
              </a:spcBef>
            </a:pPr>
            <a:r>
              <a:rPr lang="en-GB" altLang="en-US" sz="3600" kern="1200" dirty="0">
                <a:solidFill>
                  <a:srgbClr val="000000"/>
                </a:solidFill>
                <a:latin typeface="Tuffy-TTF" panose="020B0603060100000000" pitchFamily="34" charset="0"/>
                <a:ea typeface="+mj-ea"/>
                <a:cs typeface="+mj-cs"/>
              </a:rPr>
              <a:t>brick</a:t>
            </a:r>
            <a:endParaRPr lang="en-GB" altLang="en-US" sz="3600" kern="1200" dirty="0">
              <a:solidFill>
                <a:srgbClr val="000000"/>
              </a:solidFill>
              <a:latin typeface="Tuffy-TTF" panose="020B0603060100000000" pitchFamily="34" charset="0"/>
              <a:ea typeface="+mj-ea"/>
              <a:cs typeface="+mj-cs"/>
            </a:endParaRPr>
          </a:p>
        </p:txBody>
      </p:sp>
      <p:pic>
        <p:nvPicPr>
          <p:cNvPr id="36868" name="Picture 6"/>
          <p:cNvPicPr>
            <a:picLocks noChangeAspect="1"/>
          </p:cNvPicPr>
          <p:nvPr/>
        </p:nvPicPr>
        <p:blipFill>
          <a:blip r:embed="rId2"/>
          <a:stretch>
            <a:fillRect/>
          </a:stretch>
        </p:blipFill>
        <p:spPr>
          <a:xfrm>
            <a:off x="739775" y="873125"/>
            <a:ext cx="1757363" cy="1290638"/>
          </a:xfrm>
          <a:prstGeom prst="rect">
            <a:avLst/>
          </a:prstGeom>
          <a:noFill/>
          <a:ln w="9525">
            <a:noFill/>
          </a:ln>
        </p:spPr>
      </p:pic>
      <p:pic>
        <p:nvPicPr>
          <p:cNvPr id="36869" name="Picture 9"/>
          <p:cNvPicPr>
            <a:picLocks noChangeAspect="1"/>
          </p:cNvPicPr>
          <p:nvPr/>
        </p:nvPicPr>
        <p:blipFill>
          <a:blip r:embed="rId3"/>
          <a:stretch>
            <a:fillRect/>
          </a:stretch>
        </p:blipFill>
        <p:spPr>
          <a:xfrm>
            <a:off x="6249988" y="4298950"/>
            <a:ext cx="1749425" cy="1644650"/>
          </a:xfrm>
          <a:prstGeom prst="rect">
            <a:avLst/>
          </a:prstGeom>
          <a:noFill/>
          <a:ln w="9525">
            <a:noFill/>
          </a:ln>
        </p:spPr>
      </p:pic>
      <p:pic>
        <p:nvPicPr>
          <p:cNvPr id="36870" name="Picture 11"/>
          <p:cNvPicPr>
            <a:picLocks noChangeAspect="1"/>
          </p:cNvPicPr>
          <p:nvPr/>
        </p:nvPicPr>
        <p:blipFill>
          <a:blip r:embed="rId4"/>
          <a:stretch>
            <a:fillRect/>
          </a:stretch>
        </p:blipFill>
        <p:spPr>
          <a:xfrm>
            <a:off x="636588" y="2803525"/>
            <a:ext cx="2247900" cy="2339975"/>
          </a:xfrm>
          <a:prstGeom prst="rect">
            <a:avLst/>
          </a:prstGeom>
          <a:noFill/>
          <a:ln w="9525">
            <a:noFill/>
          </a:ln>
        </p:spPr>
      </p:pic>
      <p:pic>
        <p:nvPicPr>
          <p:cNvPr id="36871" name="Picture 15"/>
          <p:cNvPicPr>
            <a:picLocks noChangeAspect="1"/>
          </p:cNvPicPr>
          <p:nvPr/>
        </p:nvPicPr>
        <p:blipFill>
          <a:blip r:embed="rId5"/>
          <a:stretch>
            <a:fillRect/>
          </a:stretch>
        </p:blipFill>
        <p:spPr>
          <a:xfrm>
            <a:off x="5929313" y="1538288"/>
            <a:ext cx="2554287" cy="1433512"/>
          </a:xfrm>
          <a:prstGeom prst="rect">
            <a:avLst/>
          </a:prstGeom>
          <a:noFill/>
          <a:ln w="9525">
            <a:noFill/>
          </a:ln>
        </p:spPr>
      </p:pic>
      <p:pic>
        <p:nvPicPr>
          <p:cNvPr id="36872" name="Picture 13"/>
          <p:cNvPicPr>
            <a:picLocks noChangeAspect="1"/>
          </p:cNvPicPr>
          <p:nvPr/>
        </p:nvPicPr>
        <p:blipFill>
          <a:blip r:embed="rId6"/>
          <a:stretch>
            <a:fillRect/>
          </a:stretch>
        </p:blipFill>
        <p:spPr>
          <a:xfrm rot="3958769">
            <a:off x="3927475" y="4156075"/>
            <a:ext cx="209550" cy="2671763"/>
          </a:xfrm>
          <a:prstGeom prst="rect">
            <a:avLst/>
          </a:prstGeom>
          <a:noFill/>
          <a:ln w="9525">
            <a:noFill/>
          </a:ln>
        </p:spPr>
      </p:pic>
      <p:pic>
        <p:nvPicPr>
          <p:cNvPr id="36873" name="Picture 18"/>
          <p:cNvPicPr>
            <a:picLocks noChangeAspect="1"/>
          </p:cNvPicPr>
          <p:nvPr/>
        </p:nvPicPr>
        <p:blipFill>
          <a:blip r:embed="rId7"/>
          <a:stretch>
            <a:fillRect/>
          </a:stretch>
        </p:blipFill>
        <p:spPr>
          <a:xfrm>
            <a:off x="3389313" y="-449262"/>
            <a:ext cx="2420937" cy="3421062"/>
          </a:xfrm>
          <a:prstGeom prst="rect">
            <a:avLst/>
          </a:prstGeom>
          <a:noFill/>
          <a:ln w="9525">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2"/>
          <p:cNvSpPr>
            <a:spLocks noGrp="1"/>
          </p:cNvSpPr>
          <p:nvPr>
            <p:ph type="title"/>
          </p:nvPr>
        </p:nvSpPr>
        <p:spPr>
          <a:xfrm>
            <a:off x="457200" y="479425"/>
            <a:ext cx="8220075" cy="993775"/>
          </a:xfrm>
        </p:spPr>
        <p:txBody>
          <a:bodyPr vert="horz" wrap="square" lIns="252000" tIns="252000" rIns="252000" bIns="252000" anchor="ctr" anchorCtr="1"/>
          <a:lstStyle/>
          <a:p>
            <a:pPr algn="ctr" eaLnBrk="1" hangingPunct="1">
              <a:lnSpc>
                <a:spcPct val="100000"/>
              </a:lnSpc>
              <a:spcBef>
                <a:spcPct val="50000"/>
              </a:spcBef>
            </a:pPr>
            <a:r>
              <a:rPr lang="en-GB" altLang="en-US" kern="1200" dirty="0">
                <a:latin typeface="Tuffy-TTF" panose="020B0603060100000000" pitchFamily="34" charset="0"/>
                <a:ea typeface="+mj-ea"/>
                <a:cs typeface="+mj-cs"/>
              </a:rPr>
              <a:t>Yes or No?</a:t>
            </a:r>
            <a:endParaRPr lang="en-US" altLang="en-US" kern="1200" dirty="0">
              <a:latin typeface="Tuffy-TTF" panose="020B0603060100000000" pitchFamily="34" charset="0"/>
              <a:ea typeface="+mj-ea"/>
              <a:cs typeface="+mj-cs"/>
            </a:endParaRPr>
          </a:p>
        </p:txBody>
      </p:sp>
      <p:sp>
        <p:nvSpPr>
          <p:cNvPr id="38915" name="Title 2"/>
          <p:cNvSpPr/>
          <p:nvPr/>
        </p:nvSpPr>
        <p:spPr>
          <a:xfrm>
            <a:off x="233363" y="1389063"/>
            <a:ext cx="6767512" cy="993775"/>
          </a:xfrm>
          <a:prstGeom prst="roundRect">
            <a:avLst>
              <a:gd name="adj" fmla="val 9639"/>
            </a:avLst>
          </a:prstGeom>
          <a:noFill/>
          <a:ln w="25400">
            <a:noFill/>
          </a:ln>
        </p:spPr>
        <p:txBody>
          <a:bodyPr lIns="252000" tIns="252000" rIns="252000" bIns="252000" anchor="ctr" anchorCtr="1"/>
          <a:lst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stStyle>
          <a:p>
            <a:pPr marL="0" lvl="0" indent="0" eaLnBrk="1" hangingPunct="1">
              <a:lnSpc>
                <a:spcPct val="100000"/>
              </a:lnSpc>
              <a:spcBef>
                <a:spcPct val="0"/>
              </a:spcBef>
              <a:buFontTx/>
              <a:buNone/>
            </a:pPr>
            <a:r>
              <a:rPr lang="en-GB" altLang="en-US" sz="3200" dirty="0">
                <a:solidFill>
                  <a:schemeClr val="tx1"/>
                </a:solidFill>
                <a:latin typeface="Tuffy-TTF" panose="020B0603060100000000" pitchFamily="34" charset="0"/>
              </a:rPr>
              <a:t>Can a clock clap hands?</a:t>
            </a:r>
            <a:endParaRPr lang="en-GB" altLang="en-US" sz="3200" dirty="0">
              <a:solidFill>
                <a:schemeClr val="tx1"/>
              </a:solidFill>
              <a:latin typeface="Tuffy-TTF" panose="020B0603060100000000" pitchFamily="34" charset="0"/>
            </a:endParaRPr>
          </a:p>
        </p:txBody>
      </p:sp>
      <p:sp>
        <p:nvSpPr>
          <p:cNvPr id="38916" name="Title 2"/>
          <p:cNvSpPr/>
          <p:nvPr/>
        </p:nvSpPr>
        <p:spPr>
          <a:xfrm>
            <a:off x="360363" y="3065463"/>
            <a:ext cx="6765925" cy="993775"/>
          </a:xfrm>
          <a:prstGeom prst="roundRect">
            <a:avLst>
              <a:gd name="adj" fmla="val 9639"/>
            </a:avLst>
          </a:prstGeom>
          <a:noFill/>
          <a:ln w="25400">
            <a:noFill/>
          </a:ln>
        </p:spPr>
        <p:txBody>
          <a:bodyPr lIns="252000" tIns="252000" rIns="252000" bIns="252000" anchor="ctr" anchorCtr="1"/>
          <a:lst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stStyle>
          <a:p>
            <a:pPr marL="0" lvl="0" indent="0" eaLnBrk="1" hangingPunct="1">
              <a:lnSpc>
                <a:spcPct val="100000"/>
              </a:lnSpc>
              <a:spcBef>
                <a:spcPct val="0"/>
              </a:spcBef>
              <a:buFontTx/>
              <a:buNone/>
            </a:pPr>
            <a:r>
              <a:rPr lang="en-GB" altLang="en-US" sz="3200" dirty="0">
                <a:solidFill>
                  <a:schemeClr val="tx1"/>
                </a:solidFill>
                <a:latin typeface="Tuffy-TTF" panose="020B0603060100000000" pitchFamily="34" charset="0"/>
              </a:rPr>
              <a:t>Can a spoon grab a fork?</a:t>
            </a:r>
            <a:endParaRPr lang="en-GB" altLang="en-US" sz="3200" dirty="0">
              <a:solidFill>
                <a:schemeClr val="tx1"/>
              </a:solidFill>
              <a:latin typeface="Tuffy-TTF" panose="020B0603060100000000" pitchFamily="34" charset="0"/>
            </a:endParaRPr>
          </a:p>
        </p:txBody>
      </p:sp>
      <p:sp>
        <p:nvSpPr>
          <p:cNvPr id="38917" name="Title 2"/>
          <p:cNvSpPr/>
          <p:nvPr/>
        </p:nvSpPr>
        <p:spPr>
          <a:xfrm>
            <a:off x="233363" y="4741863"/>
            <a:ext cx="6767512" cy="993775"/>
          </a:xfrm>
          <a:prstGeom prst="roundRect">
            <a:avLst>
              <a:gd name="adj" fmla="val 9639"/>
            </a:avLst>
          </a:prstGeom>
          <a:noFill/>
          <a:ln w="25400">
            <a:noFill/>
          </a:ln>
        </p:spPr>
        <p:txBody>
          <a:bodyPr lIns="252000" tIns="252000" rIns="252000" bIns="252000" anchor="ctr" anchorCtr="1"/>
          <a:lst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stStyle>
          <a:p>
            <a:pPr marL="0" lvl="0" indent="0" eaLnBrk="1" hangingPunct="1">
              <a:lnSpc>
                <a:spcPct val="100000"/>
              </a:lnSpc>
              <a:spcBef>
                <a:spcPct val="0"/>
              </a:spcBef>
              <a:buFontTx/>
              <a:buNone/>
            </a:pPr>
            <a:r>
              <a:rPr lang="en-GB" altLang="en-US" sz="3200" dirty="0">
                <a:solidFill>
                  <a:schemeClr val="tx1"/>
                </a:solidFill>
                <a:latin typeface="Tuffy-TTF" panose="020B0603060100000000" pitchFamily="34" charset="0"/>
              </a:rPr>
              <a:t>Do trains run on tracks?</a:t>
            </a:r>
            <a:endParaRPr lang="en-GB" altLang="en-US" sz="3200" dirty="0">
              <a:solidFill>
                <a:schemeClr val="tx1"/>
              </a:solidFill>
              <a:latin typeface="Tuffy-TTF" panose="020B0603060100000000" pitchFamily="34" charset="0"/>
            </a:endParaRPr>
          </a:p>
        </p:txBody>
      </p:sp>
      <p:pic>
        <p:nvPicPr>
          <p:cNvPr id="38918" name="Picture 22"/>
          <p:cNvPicPr>
            <a:picLocks noChangeAspect="1"/>
          </p:cNvPicPr>
          <p:nvPr/>
        </p:nvPicPr>
        <p:blipFill>
          <a:blip r:embed="rId1"/>
          <a:stretch>
            <a:fillRect/>
          </a:stretch>
        </p:blipFill>
        <p:spPr>
          <a:xfrm>
            <a:off x="6902450" y="1450975"/>
            <a:ext cx="1169988" cy="1166813"/>
          </a:xfrm>
          <a:prstGeom prst="rect">
            <a:avLst/>
          </a:prstGeom>
          <a:noFill/>
          <a:ln w="9525">
            <a:noFill/>
          </a:ln>
        </p:spPr>
      </p:pic>
      <p:pic>
        <p:nvPicPr>
          <p:cNvPr id="38919" name="Picture 24"/>
          <p:cNvPicPr>
            <a:picLocks noChangeAspect="1"/>
          </p:cNvPicPr>
          <p:nvPr/>
        </p:nvPicPr>
        <p:blipFill>
          <a:blip r:embed="rId2"/>
          <a:stretch>
            <a:fillRect/>
          </a:stretch>
        </p:blipFill>
        <p:spPr>
          <a:xfrm rot="2307363" flipH="1">
            <a:off x="7242175" y="2794000"/>
            <a:ext cx="315913" cy="1438275"/>
          </a:xfrm>
          <a:prstGeom prst="rect">
            <a:avLst/>
          </a:prstGeom>
          <a:noFill/>
          <a:ln w="9525">
            <a:noFill/>
          </a:ln>
        </p:spPr>
      </p:pic>
      <p:pic>
        <p:nvPicPr>
          <p:cNvPr id="38920" name="Picture 26"/>
          <p:cNvPicPr>
            <a:picLocks noChangeAspect="1"/>
          </p:cNvPicPr>
          <p:nvPr/>
        </p:nvPicPr>
        <p:blipFill>
          <a:blip r:embed="rId3"/>
          <a:stretch>
            <a:fillRect/>
          </a:stretch>
        </p:blipFill>
        <p:spPr>
          <a:xfrm>
            <a:off x="6562725" y="4643438"/>
            <a:ext cx="1849438" cy="1174750"/>
          </a:xfrm>
          <a:prstGeom prst="rect">
            <a:avLst/>
          </a:prstGeom>
          <a:noFill/>
          <a:ln w="9525">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20"/>
          <p:cNvSpPr>
            <a:spLocks noGrp="1"/>
          </p:cNvSpPr>
          <p:nvPr>
            <p:ph type="title"/>
          </p:nvPr>
        </p:nvSpPr>
        <p:spPr>
          <a:xfrm>
            <a:off x="457200" y="479425"/>
            <a:ext cx="8220075" cy="993775"/>
          </a:xfrm>
        </p:spPr>
        <p:txBody>
          <a:bodyPr vert="horz" wrap="square" lIns="252000" tIns="252000" rIns="252000" bIns="252000" anchor="ctr" anchorCtr="1"/>
          <a:lstStyle/>
          <a:p>
            <a:pPr eaLnBrk="1" hangingPunct="1">
              <a:lnSpc>
                <a:spcPct val="100000"/>
              </a:lnSpc>
              <a:spcBef>
                <a:spcPct val="50000"/>
              </a:spcBef>
            </a:pPr>
            <a:r>
              <a:rPr lang="en-GB" altLang="en-US" sz="3600" kern="1200" dirty="0">
                <a:latin typeface="Tuffy-TTF" panose="020B0603060100000000" pitchFamily="34" charset="0"/>
                <a:ea typeface="+mj-ea"/>
                <a:cs typeface="+mj-cs"/>
              </a:rPr>
              <a:t>Phase Five</a:t>
            </a:r>
            <a:endParaRPr lang="en-US" altLang="en-US" sz="3600" kern="1200" dirty="0">
              <a:latin typeface="Tuffy-TTF" panose="020B0603060100000000" pitchFamily="34" charset="0"/>
              <a:ea typeface="+mj-ea"/>
              <a:cs typeface="+mj-cs"/>
            </a:endParaRPr>
          </a:p>
        </p:txBody>
      </p:sp>
      <p:sp>
        <p:nvSpPr>
          <p:cNvPr id="15" name="Rectangle: Rounded Corners 14"/>
          <p:cNvSpPr/>
          <p:nvPr/>
        </p:nvSpPr>
        <p:spPr>
          <a:xfrm>
            <a:off x="750888" y="1296988"/>
            <a:ext cx="7632700" cy="4240213"/>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ct val="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Children will broaden their knowledge of graphemes and phonemes. </a:t>
            </a: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 </a:t>
            </a: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They will learn alternative ways of spelling the phonemes they have already learnt.</a:t>
            </a: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defRPr/>
            </a:pP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They will learn strategies to help them choose the correct grapheme for spelling.</a:t>
            </a: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defRPr/>
            </a:pP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Children will be reading with more and more fluency, no longer needing to ‘sound out’ most familiar words.</a:t>
            </a:r>
            <a:endParaRPr kumimoji="0" lang="en-US"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defRPr/>
            </a:pPr>
            <a:endParaRPr kumimoji="0" lang="en-US" altLang="en-US" sz="18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defRPr/>
            </a:pPr>
            <a:endParaRPr kumimoji="0" lang="en-US" altLang="en-US" sz="18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defRPr/>
            </a:pPr>
            <a:endParaRPr kumimoji="0" lang="en-US" altLang="en-US" sz="18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00000"/>
              </a:lnSpc>
              <a:spcBef>
                <a:spcPct val="50000"/>
              </a:spcBef>
              <a:spcAft>
                <a:spcPts val="0"/>
              </a:spcAft>
              <a:buClrTx/>
              <a:buSzTx/>
              <a:buFontTx/>
              <a:buNone/>
              <a:defRPr/>
            </a:pPr>
            <a:endParaRPr kumimoji="0" lang="en-US" altLang="en-US" sz="18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20"/>
          <p:cNvSpPr>
            <a:spLocks noGrp="1"/>
          </p:cNvSpPr>
          <p:nvPr>
            <p:ph type="title"/>
          </p:nvPr>
        </p:nvSpPr>
        <p:spPr>
          <a:xfrm>
            <a:off x="457200" y="479425"/>
            <a:ext cx="8220075" cy="993775"/>
          </a:xfrm>
        </p:spPr>
        <p:txBody>
          <a:bodyPr vert="horz" wrap="square" lIns="252000" tIns="252000" rIns="252000" bIns="252000" anchor="ctr" anchorCtr="1"/>
          <a:lstStyle/>
          <a:p>
            <a:pPr eaLnBrk="1" hangingPunct="1">
              <a:lnSpc>
                <a:spcPct val="100000"/>
              </a:lnSpc>
              <a:spcBef>
                <a:spcPct val="50000"/>
              </a:spcBef>
            </a:pPr>
            <a:r>
              <a:rPr lang="en-GB" altLang="en-US" sz="3600" kern="1200" dirty="0">
                <a:latin typeface="Tuffy-TTF" panose="020B0603060100000000" pitchFamily="34" charset="0"/>
                <a:ea typeface="+mj-ea"/>
                <a:cs typeface="+mj-cs"/>
              </a:rPr>
              <a:t>The Year 1 Phonics Check</a:t>
            </a:r>
            <a:endParaRPr lang="en-US" altLang="en-US" sz="3600" kern="1200" dirty="0">
              <a:latin typeface="Tuffy-TTF" panose="020B0603060100000000" pitchFamily="34" charset="0"/>
              <a:ea typeface="+mj-ea"/>
              <a:cs typeface="+mj-cs"/>
            </a:endParaRPr>
          </a:p>
        </p:txBody>
      </p:sp>
      <p:sp>
        <p:nvSpPr>
          <p:cNvPr id="15" name="Rectangle: Rounded Corners 14"/>
          <p:cNvSpPr/>
          <p:nvPr/>
        </p:nvSpPr>
        <p:spPr>
          <a:xfrm>
            <a:off x="750888" y="1296988"/>
            <a:ext cx="7632700" cy="4240213"/>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In June, all year 1 children are expected to complete the year 1 phonics screening check.</a:t>
            </a: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 </a:t>
            </a: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The aim is to check that a child is making progress in phonics. They are expected to read a mixture of real words and ‘nonsense’ words.</a:t>
            </a: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defRPr/>
            </a:pP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If a child has not reached the expected standard, schools must give additional support to help the child to make progress in year 2.</a:t>
            </a: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defRPr/>
            </a:pPr>
            <a:endParaRPr kumimoji="0" lang="en-US" altLang="en-US" sz="1800" b="0" i="0" u="none" strike="noStrike" kern="1200" cap="none" spc="0" normalizeH="0" baseline="0" noProof="0" dirty="0">
              <a:ln>
                <a:noFill/>
              </a:ln>
              <a:solidFill>
                <a:srgbClr val="0079C2"/>
              </a:solidFill>
              <a:effectLst/>
              <a:uLnTx/>
              <a:uFillTx/>
              <a:latin typeface="+mn-lt"/>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defRPr/>
            </a:pPr>
            <a:endParaRPr kumimoji="0" lang="en-US" altLang="en-US" sz="18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defRPr/>
            </a:pPr>
            <a:endParaRPr kumimoji="0" lang="en-US" altLang="en-US" sz="18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defRPr/>
            </a:pPr>
            <a:endParaRPr kumimoji="0" lang="en-US" altLang="en-US" sz="18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00000"/>
              </a:lnSpc>
              <a:spcBef>
                <a:spcPct val="50000"/>
              </a:spcBef>
              <a:spcAft>
                <a:spcPts val="0"/>
              </a:spcAft>
              <a:buClrTx/>
              <a:buSzTx/>
              <a:buFontTx/>
              <a:buNone/>
              <a:defRPr/>
            </a:pPr>
            <a:endParaRPr kumimoji="0" lang="en-US" altLang="en-US" sz="18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20"/>
          <p:cNvSpPr>
            <a:spLocks noGrp="1"/>
          </p:cNvSpPr>
          <p:nvPr>
            <p:ph type="title"/>
          </p:nvPr>
        </p:nvSpPr>
        <p:spPr>
          <a:xfrm>
            <a:off x="457200" y="479425"/>
            <a:ext cx="8220075" cy="993775"/>
          </a:xfrm>
        </p:spPr>
        <p:txBody>
          <a:bodyPr vert="horz" wrap="square" lIns="252000" tIns="252000" rIns="252000" bIns="252000" anchor="ctr" anchorCtr="1"/>
          <a:lstStyle/>
          <a:p>
            <a:pPr eaLnBrk="1" hangingPunct="1">
              <a:lnSpc>
                <a:spcPct val="100000"/>
              </a:lnSpc>
              <a:spcBef>
                <a:spcPct val="50000"/>
              </a:spcBef>
            </a:pPr>
            <a:r>
              <a:rPr lang="en-GB" altLang="en-US" sz="3600" kern="1200" dirty="0">
                <a:latin typeface="Tuffy-TTF" panose="020B0603060100000000" pitchFamily="34" charset="0"/>
                <a:ea typeface="+mj-ea"/>
                <a:cs typeface="+mj-cs"/>
              </a:rPr>
              <a:t>Phase Six and Beyond</a:t>
            </a:r>
            <a:endParaRPr lang="en-US" altLang="en-US" sz="3600" kern="1200" dirty="0">
              <a:latin typeface="Tuffy-TTF" panose="020B0603060100000000" pitchFamily="34" charset="0"/>
              <a:ea typeface="+mj-ea"/>
              <a:cs typeface="+mj-cs"/>
            </a:endParaRPr>
          </a:p>
        </p:txBody>
      </p:sp>
      <p:sp>
        <p:nvSpPr>
          <p:cNvPr id="15" name="Rectangle: Rounded Corners 14"/>
          <p:cNvSpPr/>
          <p:nvPr/>
        </p:nvSpPr>
        <p:spPr>
          <a:xfrm>
            <a:off x="750888" y="1584325"/>
            <a:ext cx="7632700" cy="409575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ct val="5000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Phase 6 is mainly taught as children progress through year 2 (age 6-7).</a:t>
            </a:r>
            <a:endParaRPr kumimoji="0" lang="en-US"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 </a:t>
            </a: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ct val="5000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Children are becoming fluent readers and more accurate spellers. They learn more spelling patterns such as the use of prefixes and suffixes, contracted forms of words (e.g. can’t, won’t) and other words in common usage such as days of the week.</a:t>
            </a:r>
            <a:endParaRPr kumimoji="0" lang="en-US"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defRPr/>
            </a:pP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ct val="5000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At this stage, children can read hundreds of words automatically. They are now reading for pleasure and reading to learn rather than learning to read.</a:t>
            </a: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ct val="50000"/>
              </a:spcBef>
              <a:spcAft>
                <a:spcPts val="0"/>
              </a:spcAft>
              <a:buClrTx/>
              <a:buSzTx/>
              <a:buFontTx/>
              <a:buNone/>
              <a:defRPr/>
            </a:pPr>
            <a:endPar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a:p>
            <a:pPr marL="0" marR="0" lvl="0" indent="0" algn="l" defTabSz="914400" rtl="0" eaLnBrk="1" fontAlgn="auto" latinLnBrk="0" hangingPunct="1">
              <a:lnSpc>
                <a:spcPct val="100000"/>
              </a:lnSpc>
              <a:spcBef>
                <a:spcPct val="50000"/>
              </a:spcBef>
              <a:spcAft>
                <a:spcPts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rPr>
              <a:t>They can decode words quickly and silently and only need to sound out longer or more unfamiliar words.</a:t>
            </a:r>
            <a:endParaRPr kumimoji="0" lang="en-US" altLang="en-US" sz="1800" b="0" i="0" u="none" strike="noStrike" kern="1200" cap="none" spc="0" normalizeH="0" baseline="0" noProof="0" dirty="0">
              <a:ln>
                <a:noFill/>
              </a:ln>
              <a:solidFill>
                <a:schemeClr val="tx1"/>
              </a:solidFill>
              <a:effectLst/>
              <a:uLnTx/>
              <a:uFillTx/>
              <a:latin typeface="Tuffy-TTF" panose="020B0603060100000000" pitchFamily="34" charset="0"/>
              <a:ea typeface="+mn-ea"/>
              <a:cs typeface="+mn-cs"/>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20"/>
          <p:cNvSpPr>
            <a:spLocks noGrp="1"/>
          </p:cNvSpPr>
          <p:nvPr>
            <p:ph type="title"/>
          </p:nvPr>
        </p:nvSpPr>
        <p:spPr>
          <a:xfrm>
            <a:off x="457200" y="479425"/>
            <a:ext cx="8220075" cy="993775"/>
          </a:xfrm>
        </p:spPr>
        <p:txBody>
          <a:bodyPr vert="horz" wrap="square" lIns="252000" tIns="252000" rIns="252000" bIns="252000" anchor="ctr" anchorCtr="1"/>
          <a:lstStyle/>
          <a:p>
            <a:pPr eaLnBrk="1" hangingPunct="1">
              <a:lnSpc>
                <a:spcPct val="100000"/>
              </a:lnSpc>
              <a:spcBef>
                <a:spcPct val="50000"/>
              </a:spcBef>
            </a:pPr>
            <a:r>
              <a:rPr lang="en-GB" altLang="en-US" sz="3600" kern="1200" dirty="0">
                <a:latin typeface="Twinkl" pitchFamily="50" charset="0"/>
                <a:ea typeface="+mj-ea"/>
                <a:cs typeface="+mj-cs"/>
              </a:rPr>
              <a:t>Helping Your Child at Home</a:t>
            </a:r>
            <a:endParaRPr lang="en-US" altLang="en-US" sz="3600" kern="1200" dirty="0">
              <a:latin typeface="Twinkl" pitchFamily="50" charset="0"/>
              <a:ea typeface="+mj-ea"/>
              <a:cs typeface="+mj-cs"/>
            </a:endParaRPr>
          </a:p>
        </p:txBody>
      </p:sp>
      <p:sp>
        <p:nvSpPr>
          <p:cNvPr id="49155" name="Text Box 5"/>
          <p:cNvSpPr txBox="1"/>
          <p:nvPr/>
        </p:nvSpPr>
        <p:spPr>
          <a:xfrm>
            <a:off x="750888" y="1519238"/>
            <a:ext cx="7705725" cy="646331"/>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stStyle>
          <a:p>
            <a:pPr marL="0" lvl="0" indent="0" eaLnBrk="1" hangingPunct="1">
              <a:lnSpc>
                <a:spcPct val="100000"/>
              </a:lnSpc>
              <a:spcBef>
                <a:spcPct val="50000"/>
              </a:spcBef>
              <a:buFontTx/>
              <a:buNone/>
            </a:pPr>
            <a:r>
              <a:rPr lang="en-GB" altLang="en-US" dirty="0">
                <a:solidFill>
                  <a:schemeClr val="tx1"/>
                </a:solidFill>
                <a:latin typeface="Tuffy-TTF" panose="020B0603060100000000" pitchFamily="34" charset="0"/>
              </a:rPr>
              <a:t>Work on listening </a:t>
            </a:r>
            <a:r>
              <a:rPr lang="en-GB" altLang="en-US" dirty="0" smtClean="0">
                <a:solidFill>
                  <a:schemeClr val="tx1"/>
                </a:solidFill>
                <a:latin typeface="Tuffy-TTF" panose="020B0603060100000000" pitchFamily="34" charset="0"/>
              </a:rPr>
              <a:t>skills, go on a sound walk. Play memory games e.g. I went to market and I bought….</a:t>
            </a:r>
            <a:endParaRPr lang="en-US" altLang="en-US" dirty="0">
              <a:solidFill>
                <a:schemeClr val="tx1"/>
              </a:solidFill>
              <a:latin typeface="Tuffy-TTF" panose="020B0603060100000000" pitchFamily="34" charset="0"/>
            </a:endParaRPr>
          </a:p>
        </p:txBody>
      </p:sp>
      <p:sp>
        <p:nvSpPr>
          <p:cNvPr id="49156" name="Text Box 6"/>
          <p:cNvSpPr txBox="1"/>
          <p:nvPr/>
        </p:nvSpPr>
        <p:spPr>
          <a:xfrm>
            <a:off x="766446" y="2247272"/>
            <a:ext cx="7705725" cy="646331"/>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stStyle>
          <a:p>
            <a:pPr marL="0" lvl="0" indent="0" eaLnBrk="1" hangingPunct="1">
              <a:lnSpc>
                <a:spcPct val="100000"/>
              </a:lnSpc>
              <a:spcBef>
                <a:spcPct val="50000"/>
              </a:spcBef>
              <a:buFontTx/>
              <a:buNone/>
            </a:pPr>
            <a:r>
              <a:rPr lang="en-GB" altLang="en-US" dirty="0">
                <a:solidFill>
                  <a:schemeClr val="tx1"/>
                </a:solidFill>
                <a:latin typeface="Tuffy-TTF" panose="020B0603060100000000" pitchFamily="34" charset="0"/>
              </a:rPr>
              <a:t>Practise </a:t>
            </a:r>
            <a:r>
              <a:rPr lang="en-GB" altLang="en-US" dirty="0" smtClean="0">
                <a:solidFill>
                  <a:schemeClr val="tx1"/>
                </a:solidFill>
                <a:latin typeface="Tuffy-TTF" panose="020B0603060100000000" pitchFamily="34" charset="0"/>
              </a:rPr>
              <a:t>segmenting (for spelling) </a:t>
            </a:r>
            <a:r>
              <a:rPr lang="en-GB" altLang="en-US" dirty="0">
                <a:solidFill>
                  <a:schemeClr val="tx1"/>
                </a:solidFill>
                <a:latin typeface="Tuffy-TTF" panose="020B0603060100000000" pitchFamily="34" charset="0"/>
              </a:rPr>
              <a:t>and </a:t>
            </a:r>
            <a:r>
              <a:rPr lang="en-GB" altLang="en-US" dirty="0" smtClean="0">
                <a:solidFill>
                  <a:schemeClr val="tx1"/>
                </a:solidFill>
                <a:latin typeface="Tuffy-TTF" panose="020B0603060100000000" pitchFamily="34" charset="0"/>
              </a:rPr>
              <a:t>blending (for reading) . Take turns to robot speak a word!</a:t>
            </a:r>
            <a:endParaRPr lang="en-US" altLang="en-US" dirty="0">
              <a:solidFill>
                <a:schemeClr val="tx1"/>
              </a:solidFill>
              <a:latin typeface="Tuffy-TTF" panose="020B0603060100000000" pitchFamily="34" charset="0"/>
            </a:endParaRPr>
          </a:p>
        </p:txBody>
      </p:sp>
      <p:sp>
        <p:nvSpPr>
          <p:cNvPr id="49158" name="Text Box 8"/>
          <p:cNvSpPr txBox="1"/>
          <p:nvPr/>
        </p:nvSpPr>
        <p:spPr>
          <a:xfrm>
            <a:off x="766446" y="4566917"/>
            <a:ext cx="7705725" cy="1200329"/>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stStyle>
          <a:p>
            <a:pPr marL="0" lvl="0" indent="0" eaLnBrk="1" hangingPunct="1">
              <a:lnSpc>
                <a:spcPct val="100000"/>
              </a:lnSpc>
              <a:spcBef>
                <a:spcPct val="50000"/>
              </a:spcBef>
              <a:buFontTx/>
              <a:buNone/>
            </a:pPr>
            <a:r>
              <a:rPr lang="en-GB" altLang="en-US" dirty="0">
                <a:solidFill>
                  <a:schemeClr val="tx1"/>
                </a:solidFill>
                <a:latin typeface="Tuffy-TTF" panose="020B0603060100000000" pitchFamily="34" charset="0"/>
              </a:rPr>
              <a:t>Practise new sounds and graphemes</a:t>
            </a:r>
            <a:r>
              <a:rPr lang="en-GB" altLang="en-US" dirty="0" smtClean="0">
                <a:solidFill>
                  <a:schemeClr val="tx1"/>
                </a:solidFill>
                <a:latin typeface="Tuffy-TTF" panose="020B0603060100000000" pitchFamily="34" charset="0"/>
              </a:rPr>
              <a:t>. Show your child how to make the new sound with your mouth and practise it in a mirror. Go on a sound hunt around the house (Set a time limit!) , highlight a given sound in a newspaper.  Can they think of 6 words with that sound in?</a:t>
            </a:r>
            <a:endParaRPr lang="en-US" altLang="en-US" dirty="0">
              <a:solidFill>
                <a:schemeClr val="tx1"/>
              </a:solidFill>
              <a:latin typeface="Tuffy-TTF" panose="020B0603060100000000" pitchFamily="34" charset="0"/>
            </a:endParaRPr>
          </a:p>
        </p:txBody>
      </p:sp>
      <p:sp>
        <p:nvSpPr>
          <p:cNvPr id="49159" name="Text Box 8"/>
          <p:cNvSpPr txBox="1"/>
          <p:nvPr/>
        </p:nvSpPr>
        <p:spPr>
          <a:xfrm>
            <a:off x="766446" y="5779856"/>
            <a:ext cx="7705725" cy="369888"/>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stStyle>
          <a:p>
            <a:pPr marL="0" lvl="0" indent="0" eaLnBrk="1" hangingPunct="1">
              <a:lnSpc>
                <a:spcPct val="100000"/>
              </a:lnSpc>
              <a:spcBef>
                <a:spcPct val="50000"/>
              </a:spcBef>
              <a:buFontTx/>
              <a:buNone/>
            </a:pPr>
            <a:r>
              <a:rPr lang="en-GB" altLang="en-US" dirty="0">
                <a:solidFill>
                  <a:schemeClr val="tx1"/>
                </a:solidFill>
                <a:latin typeface="Tuffy-TTF" panose="020B0603060100000000" pitchFamily="34" charset="0"/>
              </a:rPr>
              <a:t>Read to and with your child </a:t>
            </a:r>
            <a:r>
              <a:rPr lang="en-GB" altLang="en-US" b="1" dirty="0">
                <a:solidFill>
                  <a:schemeClr val="tx1"/>
                </a:solidFill>
                <a:latin typeface="Tuffy-TTF" panose="020B0603060100000000" pitchFamily="34" charset="0"/>
              </a:rPr>
              <a:t>every day</a:t>
            </a:r>
            <a:r>
              <a:rPr lang="en-GB" altLang="en-US" dirty="0">
                <a:solidFill>
                  <a:schemeClr val="tx1"/>
                </a:solidFill>
                <a:latin typeface="Tuffy-TTF" panose="020B0603060100000000" pitchFamily="34" charset="0"/>
              </a:rPr>
              <a:t>.</a:t>
            </a:r>
            <a:endParaRPr lang="en-US" altLang="en-US" dirty="0">
              <a:solidFill>
                <a:schemeClr val="tx1"/>
              </a:solidFill>
              <a:latin typeface="Tuffy-TTF" panose="020B0603060100000000" pitchFamily="34" charset="0"/>
            </a:endParaRPr>
          </a:p>
        </p:txBody>
      </p:sp>
      <p:sp>
        <p:nvSpPr>
          <p:cNvPr id="49160" name="Text Box 8"/>
          <p:cNvSpPr txBox="1"/>
          <p:nvPr/>
        </p:nvSpPr>
        <p:spPr>
          <a:xfrm>
            <a:off x="766446" y="2998756"/>
            <a:ext cx="7705725" cy="646331"/>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stStyle>
          <a:p>
            <a:pPr marL="0" lvl="0" indent="0" eaLnBrk="1" hangingPunct="1">
              <a:lnSpc>
                <a:spcPct val="100000"/>
              </a:lnSpc>
              <a:spcBef>
                <a:spcPct val="50000"/>
              </a:spcBef>
              <a:buFontTx/>
              <a:buNone/>
            </a:pPr>
            <a:r>
              <a:rPr lang="en-GB" altLang="en-US" dirty="0">
                <a:solidFill>
                  <a:schemeClr val="tx1"/>
                </a:solidFill>
                <a:latin typeface="Tuffy-TTF" panose="020B0603060100000000" pitchFamily="34" charset="0"/>
              </a:rPr>
              <a:t>Look for familiar sounds and words in the world around </a:t>
            </a:r>
            <a:r>
              <a:rPr lang="en-GB" altLang="en-US" dirty="0" smtClean="0">
                <a:solidFill>
                  <a:schemeClr val="tx1"/>
                </a:solidFill>
                <a:latin typeface="Tuffy-TTF" panose="020B0603060100000000" pitchFamily="34" charset="0"/>
              </a:rPr>
              <a:t>you, particularly tricky words.</a:t>
            </a:r>
            <a:endParaRPr lang="en-US" altLang="en-US" dirty="0">
              <a:solidFill>
                <a:schemeClr val="tx1"/>
              </a:solidFill>
              <a:latin typeface="Tuffy-TTF" panose="020B0603060100000000" pitchFamily="34" charset="0"/>
            </a:endParaRPr>
          </a:p>
        </p:txBody>
      </p:sp>
      <p:sp>
        <p:nvSpPr>
          <p:cNvPr id="2" name="TextBox 1"/>
          <p:cNvSpPr txBox="1"/>
          <p:nvPr/>
        </p:nvSpPr>
        <p:spPr>
          <a:xfrm>
            <a:off x="766446" y="3645087"/>
            <a:ext cx="7690167" cy="922020"/>
          </a:xfrm>
          <a:prstGeom prst="rect">
            <a:avLst/>
          </a:prstGeom>
          <a:noFill/>
        </p:spPr>
        <p:txBody>
          <a:bodyPr wrap="square" rtlCol="0">
            <a:spAutoFit/>
          </a:bodyPr>
          <a:lstStyle/>
          <a:p>
            <a:r>
              <a:rPr lang="en-GB" altLang="en-US" dirty="0">
                <a:latin typeface="Tuffy-TTF" panose="020B0603060100000000" pitchFamily="34" charset="0"/>
                <a:sym typeface="+mn-ea"/>
              </a:rPr>
              <a:t>Revise Phase 2 and 3 sounds by using the activity sheets on the school website (Key information- Curriculum - English) for any sounds your child finds tricky to remember</a:t>
            </a:r>
            <a:r>
              <a:rPr lang="en-GB" dirty="0" smtClean="0"/>
              <a:t>.</a:t>
            </a:r>
            <a:endParaRPr lang="en-GB"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0</TotalTime>
  <Words>8695</Words>
  <Application>WPS Presentation</Application>
  <PresentationFormat>On-screen Show (4:3)</PresentationFormat>
  <Paragraphs>217</Paragraphs>
  <Slides>23</Slides>
  <Notes>19</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23</vt:i4>
      </vt:variant>
    </vt:vector>
  </HeadingPairs>
  <TitlesOfParts>
    <vt:vector size="37" baseType="lpstr">
      <vt:lpstr>Arial</vt:lpstr>
      <vt:lpstr>SimSun</vt:lpstr>
      <vt:lpstr>Wingdings</vt:lpstr>
      <vt:lpstr>Twinkl</vt:lpstr>
      <vt:lpstr>Sassoon Infant Rg</vt:lpstr>
      <vt:lpstr>Twinkl SemiBold</vt:lpstr>
      <vt:lpstr>Segoe Print</vt:lpstr>
      <vt:lpstr>Sassoon Infant Md</vt:lpstr>
      <vt:lpstr>Tuffy-TTF</vt:lpstr>
      <vt:lpstr>Calibri</vt:lpstr>
      <vt:lpstr>SassoonCRInfant</vt:lpstr>
      <vt:lpstr>Microsoft YaHei</vt:lpstr>
      <vt:lpstr>Arial Unicode MS</vt:lpstr>
      <vt:lpstr>Office Theme</vt:lpstr>
      <vt:lpstr>PowerPoint 演示文稿</vt:lpstr>
      <vt:lpstr>Did You Know…?</vt:lpstr>
      <vt:lpstr>The Jargon – A Quick Guide</vt:lpstr>
      <vt:lpstr>What Is Phonics?</vt:lpstr>
      <vt:lpstr>Why Are Children Taught Phonics?</vt:lpstr>
      <vt:lpstr>Letters and Sounds</vt:lpstr>
      <vt:lpstr>Phase One</vt:lpstr>
      <vt:lpstr>Find the Rhymes</vt:lpstr>
      <vt:lpstr>Find the Starting Sounds</vt:lpstr>
      <vt:lpstr>Phase Two</vt:lpstr>
      <vt:lpstr>Phase Two</vt:lpstr>
      <vt:lpstr>PowerPoint 演示文稿</vt:lpstr>
      <vt:lpstr>Teaching Phonics in School </vt:lpstr>
      <vt:lpstr>Phase Three</vt:lpstr>
      <vt:lpstr>Phase Four</vt:lpstr>
      <vt:lpstr>Buried Treasure</vt:lpstr>
      <vt:lpstr>brick</vt:lpstr>
      <vt:lpstr>Yes or No?</vt:lpstr>
      <vt:lpstr>Phase Five</vt:lpstr>
      <vt:lpstr>The Year 1 Phonics Check</vt:lpstr>
      <vt:lpstr>Phase Six and Beyond</vt:lpstr>
      <vt:lpstr>Helping Your Child at Home</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Martin Ward</dc:creator>
  <cp:lastModifiedBy>boot7</cp:lastModifiedBy>
  <cp:revision>29</cp:revision>
  <dcterms:created xsi:type="dcterms:W3CDTF">2018-05-16T14:15:00Z</dcterms:created>
  <dcterms:modified xsi:type="dcterms:W3CDTF">2023-04-24T11:08:43Z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86F9BB6C59534F80A705E9E3C1D11F9E</vt:lpwstr>
  </property>
  <property fmtid="{D5CDD505-2E9C-101B-9397-08002B2CF9AE}" pid="3" name="KSOProductBuildVer">
    <vt:lpwstr>2057-11.2.0.11536</vt:lpwstr>
  </property>
</Properties>
</file>